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8" r:id="rId3"/>
    <p:sldId id="264" r:id="rId4"/>
    <p:sldId id="261" r:id="rId5"/>
    <p:sldId id="263" r:id="rId6"/>
    <p:sldId id="260" r:id="rId7"/>
    <p:sldId id="262" r:id="rId8"/>
    <p:sldId id="265" r:id="rId9"/>
    <p:sldId id="266" r:id="rId10"/>
    <p:sldId id="271" r:id="rId11"/>
    <p:sldId id="272" r:id="rId12"/>
    <p:sldId id="273" r:id="rId13"/>
    <p:sldId id="276" r:id="rId14"/>
    <p:sldId id="277" r:id="rId15"/>
    <p:sldId id="278" r:id="rId16"/>
    <p:sldId id="256" r:id="rId17"/>
    <p:sldId id="257" r:id="rId1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84" d="100"/>
          <a:sy n="84" d="100"/>
        </p:scale>
        <p:origin x="-1560"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8193A69-88C8-EF4F-8803-0EC1CD3C9C0C}" type="datetimeFigureOut">
              <a:rPr lang="fr-FR" smtClean="0"/>
              <a:t>5/03/16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263957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193A69-88C8-EF4F-8803-0EC1CD3C9C0C}" type="datetimeFigureOut">
              <a:rPr lang="fr-FR" smtClean="0"/>
              <a:t>5/03/16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891627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193A69-88C8-EF4F-8803-0EC1CD3C9C0C}" type="datetimeFigureOut">
              <a:rPr lang="fr-FR" smtClean="0"/>
              <a:t>5/03/16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3628110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85800" y="609600"/>
            <a:ext cx="7772400" cy="5486400"/>
          </a:xfrm>
        </p:spPr>
        <p:txBody>
          <a:body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DD48E42E-6521-7543-B9C8-63F5315EBACE}" type="slidenum">
              <a:rPr lang="fr-FR"/>
              <a:pPr>
                <a:defRPr/>
              </a:pPr>
              <a:t>‹#›</a:t>
            </a:fld>
            <a:endParaRPr lang="fr-FR"/>
          </a:p>
        </p:txBody>
      </p:sp>
    </p:spTree>
    <p:extLst>
      <p:ext uri="{BB962C8B-B14F-4D97-AF65-F5344CB8AC3E}">
        <p14:creationId xmlns:p14="http://schemas.microsoft.com/office/powerpoint/2010/main" val="3043405726"/>
      </p:ext>
    </p:extLst>
  </p:cSld>
  <p:clrMapOvr>
    <a:masterClrMapping/>
  </p:clrMapOvr>
  <p:transition xmlns:p14="http://schemas.microsoft.com/office/powerpoint/2010/mai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193A69-88C8-EF4F-8803-0EC1CD3C9C0C}" type="datetimeFigureOut">
              <a:rPr lang="fr-FR" smtClean="0"/>
              <a:t>5/03/16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9939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8193A69-88C8-EF4F-8803-0EC1CD3C9C0C}" type="datetimeFigureOut">
              <a:rPr lang="fr-FR" smtClean="0"/>
              <a:t>5/03/16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3655069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8193A69-88C8-EF4F-8803-0EC1CD3C9C0C}" type="datetimeFigureOut">
              <a:rPr lang="fr-FR" smtClean="0"/>
              <a:t>5/03/16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339927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8193A69-88C8-EF4F-8803-0EC1CD3C9C0C}" type="datetimeFigureOut">
              <a:rPr lang="fr-FR" smtClean="0"/>
              <a:t>5/03/16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3426338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B8193A69-88C8-EF4F-8803-0EC1CD3C9C0C}" type="datetimeFigureOut">
              <a:rPr lang="fr-FR" smtClean="0"/>
              <a:t>5/03/16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244004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8193A69-88C8-EF4F-8803-0EC1CD3C9C0C}" type="datetimeFigureOut">
              <a:rPr lang="fr-FR" smtClean="0"/>
              <a:t>5/03/16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2994540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8193A69-88C8-EF4F-8803-0EC1CD3C9C0C}" type="datetimeFigureOut">
              <a:rPr lang="fr-FR" smtClean="0"/>
              <a:t>5/03/16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46600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8193A69-88C8-EF4F-8803-0EC1CD3C9C0C}" type="datetimeFigureOut">
              <a:rPr lang="fr-FR" smtClean="0"/>
              <a:t>5/03/16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DCD4785-2380-E94E-A5CE-FAE975E311DE}" type="slidenum">
              <a:rPr lang="fr-FR" smtClean="0"/>
              <a:t>‹#›</a:t>
            </a:fld>
            <a:endParaRPr lang="fr-FR"/>
          </a:p>
        </p:txBody>
      </p:sp>
    </p:spTree>
    <p:extLst>
      <p:ext uri="{BB962C8B-B14F-4D97-AF65-F5344CB8AC3E}">
        <p14:creationId xmlns:p14="http://schemas.microsoft.com/office/powerpoint/2010/main" val="239178282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93A69-88C8-EF4F-8803-0EC1CD3C9C0C}" type="datetimeFigureOut">
              <a:rPr lang="fr-FR" smtClean="0"/>
              <a:t>5/03/16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CD4785-2380-E94E-A5CE-FAE975E311DE}" type="slidenum">
              <a:rPr lang="fr-FR" smtClean="0"/>
              <a:t>‹#›</a:t>
            </a:fld>
            <a:endParaRPr lang="fr-FR"/>
          </a:p>
        </p:txBody>
      </p:sp>
    </p:spTree>
    <p:extLst>
      <p:ext uri="{BB962C8B-B14F-4D97-AF65-F5344CB8AC3E}">
        <p14:creationId xmlns:p14="http://schemas.microsoft.com/office/powerpoint/2010/main" val="3885407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2.jpeg"/></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4" Type="http://schemas.openxmlformats.org/officeDocument/2006/relationships/image" Target="../media/image15.jpeg"/><Relationship Id="rId1" Type="http://schemas.openxmlformats.org/officeDocument/2006/relationships/slideLayout" Target="../slideLayouts/slideLayout12.xml"/><Relationship Id="rId2" Type="http://schemas.openxmlformats.org/officeDocument/2006/relationships/image" Target="../media/image1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7.jpeg"/><Relationship Id="rId3" Type="http://schemas.openxmlformats.org/officeDocument/2006/relationships/image" Target="../media/image18.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jpeg"/><Relationship Id="rId3"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9.jpeg"/><Relationship Id="rId3" Type="http://schemas.openxmlformats.org/officeDocument/2006/relationships/image" Target="../media/image10.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4161" name="Picture 4" descr="76414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49250"/>
            <a:ext cx="86868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042" name="Rectangle 2"/>
          <p:cNvSpPr>
            <a:spLocks noChangeArrowheads="1"/>
          </p:cNvSpPr>
          <p:nvPr/>
        </p:nvSpPr>
        <p:spPr bwMode="auto">
          <a:xfrm>
            <a:off x="6705600" y="333375"/>
            <a:ext cx="2209800" cy="519113"/>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TSH LIMITS</a:t>
            </a:r>
            <a:endParaRPr lang="fr-FR" sz="2800" b="1" i="0">
              <a:solidFill>
                <a:srgbClr val="CC99FF"/>
              </a:solidFill>
              <a:effectLst>
                <a:outerShdw blurRad="38100" dist="38100" dir="2700000" algn="tl">
                  <a:srgbClr val="FFFFFF"/>
                </a:outerShdw>
              </a:effectLst>
              <a:latin typeface="Arial" charset="0"/>
            </a:endParaRPr>
          </a:p>
        </p:txBody>
      </p:sp>
      <p:sp>
        <p:nvSpPr>
          <p:cNvPr id="727045" name="Rectangle 5"/>
          <p:cNvSpPr>
            <a:spLocks noChangeArrowheads="1"/>
          </p:cNvSpPr>
          <p:nvPr/>
        </p:nvSpPr>
        <p:spPr bwMode="auto">
          <a:xfrm>
            <a:off x="228600" y="2492375"/>
            <a:ext cx="8686800" cy="4044950"/>
          </a:xfrm>
          <a:prstGeom prst="rect">
            <a:avLst/>
          </a:prstGeom>
          <a:solidFill>
            <a:srgbClr val="CC99FF"/>
          </a:solidFill>
          <a:ln w="9525">
            <a:noFill/>
            <a:miter lim="800000"/>
            <a:headEnd/>
            <a:tailEnd/>
          </a:ln>
          <a:effectLst/>
        </p:spPr>
        <p:txBody>
          <a:bodyPr>
            <a:spAutoFit/>
          </a:bodyPr>
          <a:lstStyle/>
          <a:p>
            <a:pPr algn="just" eaLnBrk="1" hangingPunct="1">
              <a:lnSpc>
                <a:spcPct val="120000"/>
              </a:lnSpc>
              <a:defRPr/>
            </a:pPr>
            <a:r>
              <a:rPr lang="en-US" sz="3600" b="1" i="0">
                <a:effectLst>
                  <a:outerShdw blurRad="38100" dist="38100" dir="2700000" algn="tl">
                    <a:srgbClr val="FFFFFF"/>
                  </a:outerShdw>
                </a:effectLst>
                <a:latin typeface="Arial" charset="0"/>
                <a:cs typeface="Arial" charset="0"/>
              </a:rPr>
              <a:t>A logit model indicated that increasing values of serum TSH above </a:t>
            </a:r>
            <a:r>
              <a:rPr lang="en-US" sz="3600" b="1" i="0">
                <a:solidFill>
                  <a:srgbClr val="FFFF00"/>
                </a:solidFill>
                <a:effectLst>
                  <a:outerShdw blurRad="38100" dist="38100" dir="2700000" algn="tl">
                    <a:srgbClr val="000000"/>
                  </a:outerShdw>
                </a:effectLst>
                <a:latin typeface="Arial" charset="0"/>
                <a:cs typeface="Arial" charset="0"/>
              </a:rPr>
              <a:t>2mU/l</a:t>
            </a:r>
            <a:r>
              <a:rPr lang="en-US" sz="3600" b="1" i="0">
                <a:effectLst>
                  <a:outerShdw blurRad="38100" dist="38100" dir="2700000" algn="tl">
                    <a:srgbClr val="FFFFFF"/>
                  </a:outerShdw>
                </a:effectLst>
                <a:latin typeface="Arial" charset="0"/>
                <a:cs typeface="Arial" charset="0"/>
              </a:rPr>
              <a:t> at first survey increased the probability of developing hypothyroidism which was further increased in the presence of anti-thyroid antibodies.</a:t>
            </a:r>
            <a:endParaRPr lang="fr-FR" sz="3600" b="1" i="0">
              <a:effectLst>
                <a:outerShdw blurRad="38100" dist="38100" dir="2700000" algn="tl">
                  <a:srgbClr val="FFFFFF"/>
                </a:outerShdw>
              </a:effectLst>
              <a:latin typeface="Arial" charset="0"/>
              <a:cs typeface="Arial" charset="0"/>
            </a:endParaRPr>
          </a:p>
        </p:txBody>
      </p:sp>
    </p:spTree>
    <p:extLst>
      <p:ext uri="{BB962C8B-B14F-4D97-AF65-F5344CB8AC3E}">
        <p14:creationId xmlns:p14="http://schemas.microsoft.com/office/powerpoint/2010/main" val="7858860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0899" name="Rectangle 3"/>
          <p:cNvSpPr>
            <a:spLocks noChangeArrowheads="1"/>
          </p:cNvSpPr>
          <p:nvPr/>
        </p:nvSpPr>
        <p:spPr bwMode="auto">
          <a:xfrm>
            <a:off x="228600" y="2868613"/>
            <a:ext cx="8686800" cy="3902075"/>
          </a:xfrm>
          <a:prstGeom prst="rect">
            <a:avLst/>
          </a:prstGeom>
          <a:solidFill>
            <a:srgbClr val="CC99FF"/>
          </a:solidFill>
          <a:ln w="9525">
            <a:noFill/>
            <a:miter lim="800000"/>
            <a:headEnd/>
            <a:tailEnd/>
          </a:ln>
          <a:effectLst/>
        </p:spPr>
        <p:txBody>
          <a:bodyPr>
            <a:spAutoFit/>
          </a:bodyPr>
          <a:lstStyle/>
          <a:p>
            <a:pPr algn="just" eaLnBrk="1" hangingPunct="1">
              <a:lnSpc>
                <a:spcPct val="120000"/>
              </a:lnSpc>
              <a:defRPr/>
            </a:pPr>
            <a:r>
              <a:rPr lang="en-US" sz="2600" b="1" i="0">
                <a:effectLst>
                  <a:outerShdw blurRad="38100" dist="38100" dir="2700000" algn="tl">
                    <a:srgbClr val="FFFFFF"/>
                  </a:outerShdw>
                </a:effectLst>
                <a:latin typeface="Arial" charset="0"/>
              </a:rPr>
              <a:t>Recent laboratory guidelines from the National Academy of Clinical Biochemistry indicate that </a:t>
            </a:r>
            <a:r>
              <a:rPr lang="en-US" sz="2600" b="1" i="0">
                <a:solidFill>
                  <a:srgbClr val="FFFF00"/>
                </a:solidFill>
                <a:effectLst>
                  <a:outerShdw blurRad="38100" dist="38100" dir="2700000" algn="tl">
                    <a:srgbClr val="000000"/>
                  </a:outerShdw>
                </a:effectLst>
                <a:latin typeface="Arial" charset="0"/>
              </a:rPr>
              <a:t>more than 95% of normal individuals have TSH levels below 2.5 mU/liter</a:t>
            </a:r>
            <a:r>
              <a:rPr lang="en-US" sz="2600" b="1" i="0">
                <a:effectLst>
                  <a:outerShdw blurRad="38100" dist="38100" dir="2700000" algn="tl">
                    <a:srgbClr val="FFFFFF"/>
                  </a:outerShdw>
                </a:effectLst>
                <a:latin typeface="Arial" charset="0"/>
              </a:rPr>
              <a:t>. (…) Importantly, data indicating that African-Americans with very low incidence of Hashimoto thyroiditis have a </a:t>
            </a:r>
            <a:r>
              <a:rPr lang="en-US" sz="2600" b="1" i="0">
                <a:solidFill>
                  <a:srgbClr val="FFFF00"/>
                </a:solidFill>
                <a:effectLst>
                  <a:outerShdw blurRad="38100" dist="38100" dir="2700000" algn="tl">
                    <a:srgbClr val="000000"/>
                  </a:outerShdw>
                </a:effectLst>
                <a:latin typeface="Arial" charset="0"/>
              </a:rPr>
              <a:t>mean TSH level of 1.18</a:t>
            </a:r>
            <a:r>
              <a:rPr lang="en-US" sz="2600" b="1" i="0">
                <a:effectLst>
                  <a:outerShdw blurRad="38100" dist="38100" dir="2700000" algn="tl">
                    <a:srgbClr val="FFFFFF"/>
                  </a:outerShdw>
                </a:effectLst>
                <a:latin typeface="Arial" charset="0"/>
              </a:rPr>
              <a:t> mU/liter strongly suggest that this value is the true normal mean for a normal population. </a:t>
            </a:r>
          </a:p>
        </p:txBody>
      </p:sp>
      <p:pic>
        <p:nvPicPr>
          <p:cNvPr id="616450" name="Picture 5" descr="161483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363" y="115888"/>
            <a:ext cx="8682037" cy="268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0902" name="Rectangle 6"/>
          <p:cNvSpPr>
            <a:spLocks noChangeArrowheads="1"/>
          </p:cNvSpPr>
          <p:nvPr/>
        </p:nvSpPr>
        <p:spPr bwMode="auto">
          <a:xfrm>
            <a:off x="4284663" y="749300"/>
            <a:ext cx="4630737" cy="519113"/>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TSH REFERENCE RANGE</a:t>
            </a:r>
            <a:endParaRPr lang="fr-FR" sz="2800" b="1" i="0">
              <a:solidFill>
                <a:srgbClr val="CC99FF"/>
              </a:solidFill>
              <a:effectLst>
                <a:outerShdw blurRad="38100" dist="38100" dir="2700000" algn="tl">
                  <a:srgbClr val="FFFFFF"/>
                </a:outerShdw>
              </a:effectLst>
              <a:latin typeface="Arial" charset="0"/>
            </a:endParaRPr>
          </a:p>
        </p:txBody>
      </p:sp>
      <p:sp>
        <p:nvSpPr>
          <p:cNvPr id="616452" name="Rectangle 7"/>
          <p:cNvSpPr>
            <a:spLocks noChangeArrowheads="1"/>
          </p:cNvSpPr>
          <p:nvPr/>
        </p:nvSpPr>
        <p:spPr bwMode="auto">
          <a:xfrm>
            <a:off x="539750" y="1268413"/>
            <a:ext cx="8135938" cy="792162"/>
          </a:xfrm>
          <a:prstGeom prst="rect">
            <a:avLst/>
          </a:prstGeom>
          <a:noFill/>
          <a:ln w="38100">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548415088"/>
      </p:ext>
    </p:extLst>
  </p:cSld>
  <p:clrMapOvr>
    <a:masterClrMapping/>
  </p:clrMapOvr>
  <p:transition xmlns:p14="http://schemas.microsoft.com/office/powerpoint/2010/main" spd="med">
    <p:random/>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7473" name="Picture 6" descr="176840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00025"/>
            <a:ext cx="864235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7155" name="Rectangle 3"/>
          <p:cNvSpPr>
            <a:spLocks noChangeArrowheads="1"/>
          </p:cNvSpPr>
          <p:nvPr/>
        </p:nvSpPr>
        <p:spPr bwMode="auto">
          <a:xfrm>
            <a:off x="250825" y="2000250"/>
            <a:ext cx="8642350" cy="4578350"/>
          </a:xfrm>
          <a:prstGeom prst="rect">
            <a:avLst/>
          </a:prstGeom>
          <a:solidFill>
            <a:srgbClr val="CC99FF"/>
          </a:solidFill>
          <a:ln w="9525">
            <a:solidFill>
              <a:srgbClr val="CC99FF"/>
            </a:solidFill>
            <a:miter lim="800000"/>
            <a:headEnd/>
            <a:tailEnd/>
          </a:ln>
          <a:effectLst/>
        </p:spPr>
        <p:txBody>
          <a:bodyPr>
            <a:spAutoFit/>
          </a:bodyPr>
          <a:lstStyle/>
          <a:p>
            <a:pPr algn="just" eaLnBrk="1" hangingPunct="1">
              <a:lnSpc>
                <a:spcPct val="140000"/>
              </a:lnSpc>
              <a:defRPr/>
            </a:pPr>
            <a:r>
              <a:rPr lang="en-US" sz="4200" b="1" i="0">
                <a:effectLst>
                  <a:outerShdw blurRad="38100" dist="38100" dir="2700000" algn="tl">
                    <a:srgbClr val="FFFFFF"/>
                  </a:outerShdw>
                </a:effectLst>
                <a:latin typeface="Arial" charset="0"/>
                <a:ea typeface="ＭＳ Ｐゴシック" charset="-128"/>
                <a:cs typeface="ＭＳ Ｐゴシック" charset="-128"/>
              </a:rPr>
              <a:t>Conclusions:</a:t>
            </a:r>
          </a:p>
          <a:p>
            <a:pPr algn="just" eaLnBrk="1" hangingPunct="1">
              <a:lnSpc>
                <a:spcPct val="140000"/>
              </a:lnSpc>
              <a:defRPr/>
            </a:pPr>
            <a:r>
              <a:rPr lang="en-US" sz="4200" b="1" i="0">
                <a:solidFill>
                  <a:srgbClr val="FFFF00"/>
                </a:solidFill>
                <a:effectLst>
                  <a:outerShdw blurRad="38100" dist="38100" dir="2700000" algn="tl">
                    <a:srgbClr val="000000"/>
                  </a:outerShdw>
                </a:effectLst>
                <a:latin typeface="Arial" charset="0"/>
                <a:ea typeface="ＭＳ Ｐゴシック" charset="-128"/>
                <a:cs typeface="ＭＳ Ｐゴシック" charset="-128"/>
              </a:rPr>
              <a:t>TSH upper reference limits may be skewed</a:t>
            </a:r>
            <a:r>
              <a:rPr lang="en-US" sz="4200" b="1" i="0">
                <a:effectLst>
                  <a:outerShdw blurRad="38100" dist="38100" dir="2700000" algn="tl">
                    <a:srgbClr val="FFFFFF"/>
                  </a:outerShdw>
                </a:effectLst>
                <a:latin typeface="Arial" charset="0"/>
                <a:ea typeface="ＭＳ Ｐゴシック" charset="-128"/>
                <a:cs typeface="ＭＳ Ｐゴシック" charset="-128"/>
              </a:rPr>
              <a:t> by TPOAb-negative individuals with occult autoimmune thyroid dysfunction.</a:t>
            </a:r>
            <a:r>
              <a:rPr lang="en-US" sz="4200">
                <a:latin typeface="Arial" charset="0"/>
                <a:ea typeface="ＭＳ Ｐゴシック" charset="-128"/>
                <a:cs typeface="ＭＳ Ｐゴシック" charset="-128"/>
              </a:rPr>
              <a:t> </a:t>
            </a:r>
          </a:p>
        </p:txBody>
      </p:sp>
      <p:sp>
        <p:nvSpPr>
          <p:cNvPr id="1457156" name="Rectangle 4"/>
          <p:cNvSpPr>
            <a:spLocks noChangeArrowheads="1"/>
          </p:cNvSpPr>
          <p:nvPr/>
        </p:nvSpPr>
        <p:spPr bwMode="auto">
          <a:xfrm>
            <a:off x="6102350" y="954088"/>
            <a:ext cx="2813050" cy="822325"/>
          </a:xfrm>
          <a:prstGeom prst="rect">
            <a:avLst/>
          </a:prstGeom>
          <a:solidFill>
            <a:schemeClr val="tx1"/>
          </a:solidFill>
          <a:ln w="9525">
            <a:noFill/>
            <a:miter lim="800000"/>
            <a:headEnd/>
            <a:tailEnd/>
          </a:ln>
          <a:effectLst/>
        </p:spPr>
        <p:txBody>
          <a:bodyPr>
            <a:spAutoFit/>
          </a:bodyPr>
          <a:lstStyle/>
          <a:p>
            <a:pPr algn="ctr" eaLnBrk="1" hangingPunct="1">
              <a:defRPr/>
            </a:pPr>
            <a:r>
              <a:rPr lang="fr-BE" sz="2400" b="1" i="0">
                <a:solidFill>
                  <a:srgbClr val="CC99FF"/>
                </a:solidFill>
                <a:effectLst>
                  <a:outerShdw blurRad="38100" dist="38100" dir="2700000" algn="tl">
                    <a:srgbClr val="FFFFFF"/>
                  </a:outerShdw>
                </a:effectLst>
                <a:latin typeface="Arial" charset="0"/>
              </a:rPr>
              <a:t>TSH REFERENCE</a:t>
            </a:r>
          </a:p>
          <a:p>
            <a:pPr algn="ctr" eaLnBrk="1" hangingPunct="1">
              <a:defRPr/>
            </a:pPr>
            <a:r>
              <a:rPr lang="fr-BE" sz="2400" b="1" i="0">
                <a:solidFill>
                  <a:srgbClr val="CC99FF"/>
                </a:solidFill>
                <a:effectLst>
                  <a:outerShdw blurRad="38100" dist="38100" dir="2700000" algn="tl">
                    <a:srgbClr val="FFFFFF"/>
                  </a:outerShdw>
                </a:effectLst>
                <a:latin typeface="Arial" charset="0"/>
              </a:rPr>
              <a:t>RANGE</a:t>
            </a:r>
            <a:endParaRPr lang="fr-FR" sz="2400" b="1" i="0">
              <a:solidFill>
                <a:srgbClr val="CC99FF"/>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309877098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8497" name="Picture 4" descr="17684054_F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555750"/>
            <a:ext cx="8664575"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8498" name="Picture 5" descr="17684054_F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825" y="503238"/>
            <a:ext cx="8664575"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8499" name="Picture 6" descr="17684054_FT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42875"/>
            <a:ext cx="46355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58183" name="Rectangle 7"/>
          <p:cNvSpPr>
            <a:spLocks noChangeArrowheads="1"/>
          </p:cNvSpPr>
          <p:nvPr/>
        </p:nvSpPr>
        <p:spPr bwMode="auto">
          <a:xfrm>
            <a:off x="250825" y="2187575"/>
            <a:ext cx="8642350" cy="4524375"/>
          </a:xfrm>
          <a:prstGeom prst="rect">
            <a:avLst/>
          </a:prstGeom>
          <a:solidFill>
            <a:srgbClr val="CC99FF"/>
          </a:solidFill>
          <a:ln w="9525">
            <a:solidFill>
              <a:srgbClr val="CC99FF"/>
            </a:solidFill>
            <a:miter lim="800000"/>
            <a:headEnd/>
            <a:tailEnd/>
          </a:ln>
          <a:effectLst/>
        </p:spPr>
        <p:txBody>
          <a:bodyPr>
            <a:spAutoFit/>
          </a:bodyPr>
          <a:lstStyle/>
          <a:p>
            <a:pPr algn="just" eaLnBrk="1" hangingPunct="1">
              <a:lnSpc>
                <a:spcPct val="115000"/>
              </a:lnSpc>
              <a:defRPr/>
            </a:pPr>
            <a:r>
              <a:rPr lang="en-US" sz="3600" b="1" i="0">
                <a:effectLst>
                  <a:outerShdw blurRad="38100" dist="38100" dir="2700000" algn="tl">
                    <a:srgbClr val="FFFFFF"/>
                  </a:outerShdw>
                </a:effectLst>
                <a:latin typeface="Arial" charset="0"/>
                <a:ea typeface="ＭＳ Ｐゴシック" charset="-128"/>
                <a:cs typeface="ＭＳ Ｐゴシック" charset="-128"/>
              </a:rPr>
              <a:t>The American Association of Clinical Endocrinologists has recommended the adoption of a </a:t>
            </a:r>
            <a:r>
              <a:rPr lang="en-US" sz="3600" b="1" i="0">
                <a:solidFill>
                  <a:srgbClr val="FFFF00"/>
                </a:solidFill>
                <a:effectLst>
                  <a:outerShdw blurRad="38100" dist="38100" dir="2700000" algn="tl">
                    <a:srgbClr val="000000"/>
                  </a:outerShdw>
                </a:effectLst>
                <a:latin typeface="Arial" charset="0"/>
                <a:ea typeface="ＭＳ Ｐゴシック" charset="-128"/>
                <a:cs typeface="ＭＳ Ｐゴシック" charset="-128"/>
              </a:rPr>
              <a:t>TSH upper limit of 3.0 mlU/L</a:t>
            </a:r>
            <a:r>
              <a:rPr lang="en-US" sz="3600" b="1" i="0">
                <a:effectLst>
                  <a:outerShdw blurRad="38100" dist="38100" dir="2700000" algn="tl">
                    <a:srgbClr val="FFFFFF"/>
                  </a:outerShdw>
                </a:effectLst>
                <a:latin typeface="Arial" charset="0"/>
                <a:ea typeface="ＭＳ Ｐゴシック" charset="-128"/>
                <a:cs typeface="ＭＳ Ｐゴシック" charset="-128"/>
              </a:rPr>
              <a:t> - a value close to the TSH upper limit determined for populations with a low prevalence of thyroid autoimmunity (i.e. NHAMES III blacks).</a:t>
            </a:r>
            <a:r>
              <a:rPr lang="en-US" sz="3600">
                <a:latin typeface="Arial" charset="0"/>
                <a:ea typeface="ＭＳ Ｐゴシック" charset="-128"/>
                <a:cs typeface="ＭＳ Ｐゴシック" charset="-128"/>
              </a:rPr>
              <a:t> </a:t>
            </a:r>
          </a:p>
        </p:txBody>
      </p:sp>
      <p:sp>
        <p:nvSpPr>
          <p:cNvPr id="1458179" name="Rectangle 3"/>
          <p:cNvSpPr>
            <a:spLocks noChangeArrowheads="1"/>
          </p:cNvSpPr>
          <p:nvPr/>
        </p:nvSpPr>
        <p:spPr bwMode="auto">
          <a:xfrm>
            <a:off x="4886325" y="1042988"/>
            <a:ext cx="4029075" cy="457200"/>
          </a:xfrm>
          <a:prstGeom prst="rect">
            <a:avLst/>
          </a:prstGeom>
          <a:solidFill>
            <a:schemeClr val="tx1"/>
          </a:solidFill>
          <a:ln w="9525">
            <a:noFill/>
            <a:miter lim="800000"/>
            <a:headEnd/>
            <a:tailEnd/>
          </a:ln>
          <a:effectLst/>
        </p:spPr>
        <p:txBody>
          <a:bodyPr>
            <a:spAutoFit/>
          </a:bodyPr>
          <a:lstStyle/>
          <a:p>
            <a:pPr algn="ctr" eaLnBrk="1" hangingPunct="1">
              <a:defRPr/>
            </a:pPr>
            <a:r>
              <a:rPr lang="fr-BE" sz="2400" b="1" i="0">
                <a:solidFill>
                  <a:srgbClr val="CC99FF"/>
                </a:solidFill>
                <a:effectLst>
                  <a:outerShdw blurRad="38100" dist="38100" dir="2700000" algn="tl">
                    <a:srgbClr val="FFFFFF"/>
                  </a:outerShdw>
                </a:effectLst>
                <a:latin typeface="Arial" charset="0"/>
              </a:rPr>
              <a:t>TSH REFERENCE RANGE</a:t>
            </a:r>
            <a:endParaRPr lang="fr-FR" sz="2400" b="1" i="0">
              <a:solidFill>
                <a:srgbClr val="CC99FF"/>
              </a:solidFill>
              <a:effectLst>
                <a:outerShdw blurRad="38100" dist="38100" dir="2700000" algn="tl">
                  <a:srgbClr val="FFFFFF"/>
                </a:outerShdw>
              </a:effectLst>
              <a:latin typeface="Arial" charset="0"/>
            </a:endParaRPr>
          </a:p>
        </p:txBody>
      </p:sp>
      <p:sp>
        <p:nvSpPr>
          <p:cNvPr id="618502" name="Rectangle 8"/>
          <p:cNvSpPr>
            <a:spLocks noChangeArrowheads="1"/>
          </p:cNvSpPr>
          <p:nvPr/>
        </p:nvSpPr>
        <p:spPr bwMode="auto">
          <a:xfrm>
            <a:off x="4886325" y="142875"/>
            <a:ext cx="4029075" cy="4508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extLst>
      <p:ext uri="{BB962C8B-B14F-4D97-AF65-F5344CB8AC3E}">
        <p14:creationId xmlns:p14="http://schemas.microsoft.com/office/powerpoint/2010/main" val="85941751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1569" name="Picture 2"/>
          <p:cNvPicPr>
            <a:picLocks noChangeAspect="1" noChangeArrowheads="1"/>
          </p:cNvPicPr>
          <p:nvPr/>
        </p:nvPicPr>
        <p:blipFill>
          <a:blip r:embed="rId2">
            <a:extLst>
              <a:ext uri="{28A0092B-C50C-407E-A947-70E740481C1C}">
                <a14:useLocalDpi xmlns:a14="http://schemas.microsoft.com/office/drawing/2010/main" val="0"/>
              </a:ext>
            </a:extLst>
          </a:blip>
          <a:srcRect l="6290" t="45000" r="37006" b="49313"/>
          <a:stretch>
            <a:fillRect/>
          </a:stretch>
        </p:blipFill>
        <p:spPr bwMode="auto">
          <a:xfrm>
            <a:off x="250825" y="98425"/>
            <a:ext cx="8642350" cy="55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3891" name="Rectangle 3"/>
          <p:cNvSpPr>
            <a:spLocks noChangeArrowheads="1"/>
          </p:cNvSpPr>
          <p:nvPr/>
        </p:nvSpPr>
        <p:spPr bwMode="auto">
          <a:xfrm>
            <a:off x="228600" y="2000250"/>
            <a:ext cx="8686800" cy="4778375"/>
          </a:xfrm>
          <a:prstGeom prst="rect">
            <a:avLst/>
          </a:prstGeom>
          <a:solidFill>
            <a:srgbClr val="CC99FF"/>
          </a:solidFill>
          <a:ln w="9525">
            <a:noFill/>
            <a:miter lim="800000"/>
            <a:headEnd/>
            <a:tailEnd/>
          </a:ln>
          <a:effectLst/>
        </p:spPr>
        <p:txBody>
          <a:bodyPr>
            <a:spAutoFit/>
          </a:bodyPr>
          <a:lstStyle/>
          <a:p>
            <a:pPr algn="just" eaLnBrk="1" hangingPunct="1">
              <a:lnSpc>
                <a:spcPct val="122000"/>
              </a:lnSpc>
              <a:defRPr/>
            </a:pPr>
            <a:r>
              <a:rPr lang="en-US" sz="4200" b="1" i="0">
                <a:solidFill>
                  <a:srgbClr val="FFFF00"/>
                </a:solidFill>
                <a:effectLst>
                  <a:outerShdw blurRad="38100" dist="38100" dir="2700000" algn="tl">
                    <a:srgbClr val="000000"/>
                  </a:outerShdw>
                </a:effectLst>
                <a:latin typeface="Arial" charset="0"/>
                <a:cs typeface="Arial" charset="0"/>
              </a:rPr>
              <a:t>Decision cut-offs</a:t>
            </a:r>
            <a:r>
              <a:rPr lang="en-US" sz="4200" b="1" i="0">
                <a:effectLst>
                  <a:outerShdw blurRad="38100" dist="38100" dir="2700000" algn="tl">
                    <a:srgbClr val="FFFFFF"/>
                  </a:outerShdw>
                </a:effectLst>
                <a:latin typeface="Arial" charset="0"/>
                <a:cs typeface="Arial" charset="0"/>
              </a:rPr>
              <a:t> to diagnose and perhaps to consider treatment of mild hypothyroidism are a separate issue and should not be confused with the issue of defining </a:t>
            </a:r>
            <a:r>
              <a:rPr lang="en-US" sz="4200" b="1" i="0">
                <a:solidFill>
                  <a:srgbClr val="FFFF00"/>
                </a:solidFill>
                <a:effectLst>
                  <a:outerShdw blurRad="38100" dist="38100" dir="2700000" algn="tl">
                    <a:srgbClr val="000000"/>
                  </a:outerShdw>
                </a:effectLst>
                <a:latin typeface="Arial" charset="0"/>
                <a:cs typeface="Arial" charset="0"/>
              </a:rPr>
              <a:t>reference ranges</a:t>
            </a:r>
            <a:r>
              <a:rPr lang="en-US" sz="4200" b="1" i="0">
                <a:effectLst>
                  <a:outerShdw blurRad="38100" dist="38100" dir="2700000" algn="tl">
                    <a:srgbClr val="FFFFFF"/>
                  </a:outerShdw>
                </a:effectLst>
                <a:latin typeface="Arial" charset="0"/>
                <a:cs typeface="Arial" charset="0"/>
              </a:rPr>
              <a:t>.</a:t>
            </a:r>
          </a:p>
        </p:txBody>
      </p:sp>
      <p:pic>
        <p:nvPicPr>
          <p:cNvPr id="621571" name="Picture 5"/>
          <p:cNvPicPr>
            <a:picLocks noChangeAspect="1" noChangeArrowheads="1"/>
          </p:cNvPicPr>
          <p:nvPr/>
        </p:nvPicPr>
        <p:blipFill>
          <a:blip r:embed="rId2">
            <a:extLst>
              <a:ext uri="{28A0092B-C50C-407E-A947-70E740481C1C}">
                <a14:useLocalDpi xmlns:a14="http://schemas.microsoft.com/office/drawing/2010/main" val="0"/>
              </a:ext>
            </a:extLst>
          </a:blip>
          <a:srcRect l="6290" t="57271" r="37006" b="28542"/>
          <a:stretch>
            <a:fillRect/>
          </a:stretch>
        </p:blipFill>
        <p:spPr bwMode="auto">
          <a:xfrm>
            <a:off x="250825" y="547688"/>
            <a:ext cx="8642350" cy="135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3895" name="Rectangle 7"/>
          <p:cNvSpPr>
            <a:spLocks noChangeArrowheads="1"/>
          </p:cNvSpPr>
          <p:nvPr/>
        </p:nvSpPr>
        <p:spPr bwMode="auto">
          <a:xfrm>
            <a:off x="5881688" y="1528763"/>
            <a:ext cx="3011487" cy="366712"/>
          </a:xfrm>
          <a:prstGeom prst="rect">
            <a:avLst/>
          </a:prstGeom>
          <a:solidFill>
            <a:schemeClr val="tx1"/>
          </a:solidFill>
          <a:ln w="9525">
            <a:noFill/>
            <a:miter lim="800000"/>
            <a:headEnd/>
            <a:tailEnd/>
          </a:ln>
          <a:effectLst/>
        </p:spPr>
        <p:txBody>
          <a:bodyPr>
            <a:spAutoFit/>
          </a:bodyPr>
          <a:lstStyle/>
          <a:p>
            <a:pPr algn="ctr" eaLnBrk="1" hangingPunct="1">
              <a:defRPr/>
            </a:pPr>
            <a:r>
              <a:rPr lang="fr-BE" sz="1800" b="1" i="0">
                <a:solidFill>
                  <a:srgbClr val="CC99FF"/>
                </a:solidFill>
                <a:effectLst>
                  <a:outerShdw blurRad="38100" dist="38100" dir="2700000" algn="tl">
                    <a:srgbClr val="FFFFFF"/>
                  </a:outerShdw>
                </a:effectLst>
                <a:latin typeface="Arial" charset="0"/>
              </a:rPr>
              <a:t>TSH REFERENCE RANGE</a:t>
            </a:r>
            <a:endParaRPr lang="fr-FR" sz="1800" b="1" i="0">
              <a:solidFill>
                <a:srgbClr val="CC99FF"/>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1327842307"/>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4914" name="Rectangle 2"/>
          <p:cNvSpPr>
            <a:spLocks noChangeArrowheads="1"/>
          </p:cNvSpPr>
          <p:nvPr/>
        </p:nvSpPr>
        <p:spPr bwMode="auto">
          <a:xfrm>
            <a:off x="228600" y="2462213"/>
            <a:ext cx="8686800" cy="4187825"/>
          </a:xfrm>
          <a:prstGeom prst="rect">
            <a:avLst/>
          </a:prstGeom>
          <a:solidFill>
            <a:srgbClr val="CC99FF"/>
          </a:solidFill>
          <a:ln w="9525">
            <a:noFill/>
            <a:miter lim="800000"/>
            <a:headEnd/>
            <a:tailEnd/>
          </a:ln>
          <a:effectLst/>
        </p:spPr>
        <p:txBody>
          <a:bodyPr>
            <a:spAutoFit/>
          </a:bodyPr>
          <a:lstStyle/>
          <a:p>
            <a:pPr algn="just" eaLnBrk="1" hangingPunct="1">
              <a:lnSpc>
                <a:spcPct val="138000"/>
              </a:lnSpc>
              <a:defRPr/>
            </a:pPr>
            <a:r>
              <a:rPr lang="en-US" sz="3900" b="1" i="0">
                <a:effectLst>
                  <a:outerShdw blurRad="38100" dist="38100" dir="2700000" algn="tl">
                    <a:srgbClr val="FFFFFF"/>
                  </a:outerShdw>
                </a:effectLst>
                <a:latin typeface="Arial" charset="0"/>
                <a:cs typeface="Arial" charset="0"/>
              </a:rPr>
              <a:t>Such </a:t>
            </a:r>
            <a:r>
              <a:rPr lang="en-US" sz="3900" b="1" i="0">
                <a:solidFill>
                  <a:srgbClr val="FFFF00"/>
                </a:solidFill>
                <a:effectLst>
                  <a:outerShdw blurRad="38100" dist="38100" dir="2700000" algn="tl">
                    <a:srgbClr val="000000"/>
                  </a:outerShdw>
                </a:effectLst>
                <a:latin typeface="Arial" charset="0"/>
                <a:cs typeface="Arial" charset="0"/>
              </a:rPr>
              <a:t>cut-offs</a:t>
            </a:r>
            <a:r>
              <a:rPr lang="en-US" sz="3900" b="1" i="0">
                <a:effectLst>
                  <a:outerShdw blurRad="38100" dist="38100" dir="2700000" algn="tl">
                    <a:srgbClr val="FFFFFF"/>
                  </a:outerShdw>
                </a:effectLst>
                <a:latin typeface="Arial" charset="0"/>
                <a:cs typeface="Arial" charset="0"/>
              </a:rPr>
              <a:t> may well be lower than the upper limit of reference range reported in many assays and recent studies suggest perhaps </a:t>
            </a:r>
            <a:r>
              <a:rPr lang="en-US" sz="3900" b="1" i="0">
                <a:solidFill>
                  <a:srgbClr val="FFFF00"/>
                </a:solidFill>
                <a:effectLst>
                  <a:outerShdw blurRad="38100" dist="38100" dir="2700000" algn="tl">
                    <a:srgbClr val="000000"/>
                  </a:outerShdw>
                </a:effectLst>
                <a:latin typeface="Arial" charset="0"/>
                <a:cs typeface="Arial" charset="0"/>
              </a:rPr>
              <a:t>between 2.5 mU/L and 3.0 mU/L</a:t>
            </a:r>
            <a:r>
              <a:rPr lang="en-US" sz="3900" b="1" i="0">
                <a:effectLst>
                  <a:outerShdw blurRad="38100" dist="38100" dir="2700000" algn="tl">
                    <a:srgbClr val="FFFFFF"/>
                  </a:outerShdw>
                </a:effectLst>
                <a:latin typeface="Arial" charset="0"/>
                <a:cs typeface="Arial" charset="0"/>
              </a:rPr>
              <a:t>. </a:t>
            </a:r>
          </a:p>
        </p:txBody>
      </p:sp>
      <p:pic>
        <p:nvPicPr>
          <p:cNvPr id="622594" name="Picture 3" descr="FT1 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33363"/>
            <a:ext cx="8642350" cy="213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2595" name="Picture 5" descr="FT2 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169988"/>
            <a:ext cx="4286250" cy="37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74918" name="Rectangle 6"/>
          <p:cNvSpPr>
            <a:spLocks noChangeArrowheads="1"/>
          </p:cNvSpPr>
          <p:nvPr/>
        </p:nvSpPr>
        <p:spPr bwMode="auto">
          <a:xfrm>
            <a:off x="5881688" y="1509713"/>
            <a:ext cx="3011487" cy="366712"/>
          </a:xfrm>
          <a:prstGeom prst="rect">
            <a:avLst/>
          </a:prstGeom>
          <a:solidFill>
            <a:schemeClr val="tx1"/>
          </a:solidFill>
          <a:ln w="9525">
            <a:noFill/>
            <a:miter lim="800000"/>
            <a:headEnd/>
            <a:tailEnd/>
          </a:ln>
          <a:effectLst/>
        </p:spPr>
        <p:txBody>
          <a:bodyPr>
            <a:spAutoFit/>
          </a:bodyPr>
          <a:lstStyle/>
          <a:p>
            <a:pPr algn="ctr" eaLnBrk="1" hangingPunct="1">
              <a:defRPr/>
            </a:pPr>
            <a:r>
              <a:rPr lang="fr-BE" sz="1800" b="1" i="0">
                <a:solidFill>
                  <a:srgbClr val="CC99FF"/>
                </a:solidFill>
                <a:effectLst>
                  <a:outerShdw blurRad="38100" dist="38100" dir="2700000" algn="tl">
                    <a:srgbClr val="FFFFFF"/>
                  </a:outerShdw>
                </a:effectLst>
                <a:latin typeface="Arial" charset="0"/>
              </a:rPr>
              <a:t>TSH REFERENCE RANGE</a:t>
            </a:r>
            <a:endParaRPr lang="fr-FR" sz="1800" b="1" i="0">
              <a:solidFill>
                <a:srgbClr val="CC99FF"/>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915753693"/>
      </p:ext>
    </p:extLst>
  </p:cSld>
  <p:clrMapOvr>
    <a:masterClrMapping/>
  </p:clrMapOvr>
  <p:transition xmlns:p14="http://schemas.microsoft.com/office/powerpoint/2010/main">
    <p:random/>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0707" name="Rectangle 3"/>
          <p:cNvSpPr>
            <a:spLocks noChangeArrowheads="1"/>
          </p:cNvSpPr>
          <p:nvPr/>
        </p:nvSpPr>
        <p:spPr bwMode="auto">
          <a:xfrm>
            <a:off x="228600" y="1981200"/>
            <a:ext cx="8686800" cy="4524375"/>
          </a:xfrm>
          <a:prstGeom prst="rect">
            <a:avLst/>
          </a:prstGeom>
          <a:solidFill>
            <a:srgbClr val="CC99FF"/>
          </a:solidFill>
          <a:ln w="9525">
            <a:noFill/>
            <a:miter lim="800000"/>
            <a:headEnd/>
            <a:tailEnd/>
          </a:ln>
          <a:effectLst/>
        </p:spPr>
        <p:txBody>
          <a:bodyPr>
            <a:spAutoFit/>
          </a:bodyPr>
          <a:lstStyle/>
          <a:p>
            <a:pPr algn="just">
              <a:defRPr/>
            </a:pPr>
            <a:r>
              <a:rPr lang="en-US" sz="4800" b="1" i="0" dirty="0">
                <a:solidFill>
                  <a:srgbClr val="FF0066"/>
                </a:solidFill>
                <a:effectLst>
                  <a:outerShdw blurRad="38100" dist="38100" dir="2700000" algn="tl">
                    <a:srgbClr val="FFFFFF"/>
                  </a:outerShdw>
                </a:effectLst>
                <a:latin typeface="Arial" charset="0"/>
              </a:rPr>
              <a:t>L-thyroxine has been found to exert a beneficial effect </a:t>
            </a:r>
            <a:r>
              <a:rPr lang="en-US" sz="4800" b="1" i="0" dirty="0">
                <a:effectLst>
                  <a:outerShdw blurRad="38100" dist="38100" dir="2700000" algn="tl">
                    <a:srgbClr val="FFFFFF"/>
                  </a:outerShdw>
                </a:effectLst>
                <a:latin typeface="Arial" charset="0"/>
              </a:rPr>
              <a:t>on atherogenic lipid profile and impaired vascular function in patients with </a:t>
            </a:r>
            <a:r>
              <a:rPr lang="en-US" sz="4800" b="1" i="0" dirty="0">
                <a:solidFill>
                  <a:srgbClr val="FFFF00"/>
                </a:solidFill>
                <a:effectLst>
                  <a:outerShdw blurRad="38100" dist="38100" dir="2700000" algn="tl">
                    <a:srgbClr val="000000"/>
                  </a:outerShdw>
                </a:effectLst>
                <a:latin typeface="Arial" charset="0"/>
              </a:rPr>
              <a:t>TSH levels between 2.5 and 4.5 mlU/L</a:t>
            </a:r>
            <a:r>
              <a:rPr lang="en-US" sz="4800" b="1" i="0" dirty="0">
                <a:effectLst>
                  <a:outerShdw blurRad="38100" dist="38100" dir="2700000" algn="tl">
                    <a:srgbClr val="FFFFFF"/>
                  </a:outerShdw>
                </a:effectLst>
                <a:latin typeface="Arial" charset="0"/>
              </a:rPr>
              <a:t>.</a:t>
            </a:r>
            <a:endParaRPr lang="en-US" sz="4800" b="1" i="0" dirty="0">
              <a:latin typeface="Arial" charset="0"/>
            </a:endParaRPr>
          </a:p>
        </p:txBody>
      </p:sp>
      <p:sp>
        <p:nvSpPr>
          <p:cNvPr id="3" name="Rectangle 2"/>
          <p:cNvSpPr/>
          <p:nvPr/>
        </p:nvSpPr>
        <p:spPr bwMode="auto">
          <a:xfrm>
            <a:off x="206375" y="217488"/>
            <a:ext cx="8753475" cy="15748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a:defRPr/>
            </a:pPr>
            <a:endParaRPr lang="en-US">
              <a:solidFill>
                <a:schemeClr val="tx1"/>
              </a:solidFill>
            </a:endParaRPr>
          </a:p>
        </p:txBody>
      </p:sp>
      <p:sp>
        <p:nvSpPr>
          <p:cNvPr id="4" name="Rectangle 4"/>
          <p:cNvSpPr>
            <a:spLocks noChangeArrowheads="1"/>
          </p:cNvSpPr>
          <p:nvPr/>
        </p:nvSpPr>
        <p:spPr bwMode="auto">
          <a:xfrm>
            <a:off x="4351338" y="193675"/>
            <a:ext cx="4630737" cy="519113"/>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TSH REFERENCE RANGE</a:t>
            </a:r>
            <a:endParaRPr lang="fr-FR" sz="2800" b="1" i="0">
              <a:solidFill>
                <a:srgbClr val="CC99FF"/>
              </a:solidFill>
              <a:effectLst>
                <a:outerShdw blurRad="38100" dist="38100" dir="2700000" algn="tl">
                  <a:srgbClr val="FFFFFF"/>
                </a:outerShdw>
              </a:effectLst>
              <a:latin typeface="Arial" charset="0"/>
            </a:endParaRPr>
          </a:p>
        </p:txBody>
      </p:sp>
      <p:pic>
        <p:nvPicPr>
          <p:cNvPr id="62362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75" y="712788"/>
            <a:ext cx="8775700" cy="1185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82871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0707" name="Rectangle 3"/>
          <p:cNvSpPr>
            <a:spLocks noChangeArrowheads="1"/>
          </p:cNvSpPr>
          <p:nvPr/>
        </p:nvSpPr>
        <p:spPr bwMode="auto">
          <a:xfrm>
            <a:off x="228600" y="1808163"/>
            <a:ext cx="8758238" cy="4832350"/>
          </a:xfrm>
          <a:prstGeom prst="rect">
            <a:avLst/>
          </a:prstGeom>
          <a:solidFill>
            <a:srgbClr val="CC99FF"/>
          </a:solidFill>
          <a:ln w="9525">
            <a:noFill/>
            <a:miter lim="800000"/>
            <a:headEnd/>
            <a:tailEnd/>
          </a:ln>
          <a:effectLst/>
        </p:spPr>
        <p:txBody>
          <a:bodyPr>
            <a:spAutoFit/>
          </a:bodyPr>
          <a:lstStyle/>
          <a:p>
            <a:pPr algn="just">
              <a:defRPr/>
            </a:pPr>
            <a:r>
              <a:rPr lang="en-US" sz="4400" b="1" i="0" dirty="0">
                <a:effectLst>
                  <a:outerShdw blurRad="38100" dist="38100" dir="2700000" algn="tl">
                    <a:srgbClr val="FFFFFF"/>
                  </a:outerShdw>
                </a:effectLst>
                <a:latin typeface="Arial" charset="0"/>
              </a:rPr>
              <a:t>A large body of evidence, which began to emerge in 2005, indicates that </a:t>
            </a:r>
            <a:r>
              <a:rPr lang="en-US" sz="4400" b="1" i="0" dirty="0">
                <a:solidFill>
                  <a:srgbClr val="FF0066"/>
                </a:solidFill>
                <a:effectLst>
                  <a:outerShdw blurRad="38100" dist="38100" dir="2700000" algn="tl">
                    <a:srgbClr val="000000"/>
                  </a:outerShdw>
                </a:effectLst>
                <a:latin typeface="Arial" charset="0"/>
              </a:rPr>
              <a:t>differences in thyroid function within the euthyroid reference range are associated with negative health outcomes</a:t>
            </a:r>
            <a:r>
              <a:rPr lang="en-US" sz="4400" b="1" i="0" dirty="0">
                <a:effectLst>
                  <a:outerShdw blurRad="38100" dist="38100" dir="2700000" algn="tl">
                    <a:srgbClr val="FFFFFF"/>
                  </a:outerShdw>
                </a:effectLst>
                <a:latin typeface="Arial" charset="0"/>
              </a:rPr>
              <a:t>.</a:t>
            </a:r>
            <a:endParaRPr lang="en-US" sz="4400" b="1" i="0" dirty="0">
              <a:latin typeface="Arial" charset="0"/>
            </a:endParaRPr>
          </a:p>
        </p:txBody>
      </p:sp>
      <p:sp>
        <p:nvSpPr>
          <p:cNvPr id="5" name="Rectangle 4"/>
          <p:cNvSpPr/>
          <p:nvPr/>
        </p:nvSpPr>
        <p:spPr bwMode="auto">
          <a:xfrm>
            <a:off x="206375" y="139700"/>
            <a:ext cx="8775700" cy="1574800"/>
          </a:xfrm>
          <a:prstGeom prst="rect">
            <a:avLst/>
          </a:prstGeom>
          <a:ln>
            <a:headEnd type="none" w="med" len="med"/>
            <a:tailEnd type="none" w="med" len="med"/>
          </a:ln>
        </p:spPr>
        <p:style>
          <a:lnRef idx="2">
            <a:schemeClr val="accent3"/>
          </a:lnRef>
          <a:fillRef idx="1">
            <a:schemeClr val="lt1"/>
          </a:fillRef>
          <a:effectRef idx="0">
            <a:schemeClr val="accent3"/>
          </a:effectRef>
          <a:fontRef idx="minor">
            <a:schemeClr val="dk1"/>
          </a:fontRef>
        </p:style>
        <p:txBody>
          <a:bodyPr/>
          <a:lstStyle/>
          <a:p>
            <a:pPr>
              <a:defRPr/>
            </a:pPr>
            <a:endParaRPr lang="en-US" dirty="0">
              <a:solidFill>
                <a:schemeClr val="tx1"/>
              </a:solidFill>
            </a:endParaRPr>
          </a:p>
        </p:txBody>
      </p:sp>
      <p:pic>
        <p:nvPicPr>
          <p:cNvPr id="69529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6375" y="536575"/>
            <a:ext cx="87757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0708" name="Rectangle 4"/>
          <p:cNvSpPr>
            <a:spLocks noChangeArrowheads="1"/>
          </p:cNvSpPr>
          <p:nvPr/>
        </p:nvSpPr>
        <p:spPr bwMode="auto">
          <a:xfrm>
            <a:off x="5786438" y="98425"/>
            <a:ext cx="3200400" cy="523875"/>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 4 AND HEALTH</a:t>
            </a:r>
            <a:endParaRPr lang="fr-FR" sz="2800" b="1" i="0" dirty="0">
              <a:solidFill>
                <a:srgbClr val="CC99FF"/>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16880051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0707" name="Rectangle 3"/>
          <p:cNvSpPr>
            <a:spLocks noChangeArrowheads="1"/>
          </p:cNvSpPr>
          <p:nvPr/>
        </p:nvSpPr>
        <p:spPr bwMode="auto">
          <a:xfrm>
            <a:off x="228600" y="1652588"/>
            <a:ext cx="8686800" cy="4972050"/>
          </a:xfrm>
          <a:prstGeom prst="rect">
            <a:avLst/>
          </a:prstGeom>
          <a:solidFill>
            <a:srgbClr val="CC99FF"/>
          </a:solidFill>
          <a:ln w="9525">
            <a:noFill/>
            <a:miter lim="800000"/>
            <a:headEnd/>
            <a:tailEnd/>
          </a:ln>
          <a:effectLst/>
        </p:spPr>
        <p:txBody>
          <a:bodyPr>
            <a:spAutoFit/>
          </a:bodyPr>
          <a:lstStyle/>
          <a:p>
            <a:pPr algn="just">
              <a:lnSpc>
                <a:spcPts val="4763"/>
              </a:lnSpc>
              <a:defRPr/>
            </a:pPr>
            <a:r>
              <a:rPr lang="en-US" sz="3800" b="1" i="0" dirty="0">
                <a:effectLst>
                  <a:outerShdw blurRad="38100" dist="38100" dir="2700000" algn="tl">
                    <a:srgbClr val="FFFFFF"/>
                  </a:outerShdw>
                </a:effectLst>
                <a:latin typeface="Arial" charset="0"/>
                <a:cs typeface="Arial" charset="0"/>
              </a:rPr>
              <a:t>CONCLUSION: </a:t>
            </a:r>
            <a:r>
              <a:rPr lang="en-US" sz="3800" b="1" i="0" dirty="0">
                <a:solidFill>
                  <a:srgbClr val="FF0066"/>
                </a:solidFill>
                <a:effectLst>
                  <a:outerShdw blurRad="38100" dist="38100" dir="2700000" algn="tl">
                    <a:srgbClr val="000000"/>
                  </a:outerShdw>
                </a:effectLst>
                <a:latin typeface="Arial" charset="0"/>
                <a:cs typeface="Arial" charset="0"/>
              </a:rPr>
              <a:t>Common variation in persons with thyroid function in the normal range are associated with adverse health outcomes</a:t>
            </a:r>
            <a:r>
              <a:rPr lang="en-US" sz="3800" b="1" i="0" dirty="0">
                <a:effectLst>
                  <a:outerShdw blurRad="38100" dist="38100" dir="2700000" algn="tl">
                    <a:srgbClr val="FFFFFF"/>
                  </a:outerShdw>
                </a:effectLst>
                <a:latin typeface="Arial" charset="0"/>
                <a:cs typeface="Arial" charset="0"/>
              </a:rPr>
              <a:t>. These data suggest, by extrapolation, that </a:t>
            </a:r>
            <a:r>
              <a:rPr lang="en-US" sz="3800" b="1" i="0" dirty="0">
                <a:solidFill>
                  <a:srgbClr val="FF0066"/>
                </a:solidFill>
                <a:effectLst>
                  <a:outerShdw blurRad="38100" dist="38100" dir="2700000" algn="tl">
                    <a:srgbClr val="000000"/>
                  </a:outerShdw>
                </a:effectLst>
                <a:latin typeface="Arial" charset="0"/>
                <a:cs typeface="Arial" charset="0"/>
              </a:rPr>
              <a:t>carefully monitored treatment of even modest elevations of TSH may have substantial health benefits</a:t>
            </a:r>
            <a:r>
              <a:rPr lang="en-US" sz="3800" b="1" i="0" dirty="0">
                <a:effectLst>
                  <a:outerShdw blurRad="38100" dist="38100" dir="2700000" algn="tl">
                    <a:srgbClr val="FFFFFF"/>
                  </a:outerShdw>
                </a:effectLst>
                <a:latin typeface="Arial" charset="0"/>
                <a:cs typeface="Arial" charset="0"/>
              </a:rPr>
              <a:t>.</a:t>
            </a:r>
          </a:p>
        </p:txBody>
      </p:sp>
      <p:pic>
        <p:nvPicPr>
          <p:cNvPr id="69632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0663" y="252413"/>
            <a:ext cx="8694737" cy="126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80708" name="Rectangle 4"/>
          <p:cNvSpPr>
            <a:spLocks noChangeArrowheads="1"/>
          </p:cNvSpPr>
          <p:nvPr/>
        </p:nvSpPr>
        <p:spPr bwMode="auto">
          <a:xfrm>
            <a:off x="5715000" y="993775"/>
            <a:ext cx="3200400" cy="523875"/>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 4 AND HEALTH</a:t>
            </a:r>
            <a:endParaRPr lang="fr-FR" sz="2800" b="1" i="0" dirty="0">
              <a:solidFill>
                <a:srgbClr val="CC99FF"/>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1259412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3137" name="Picture 2" descr="54-6"/>
          <p:cNvPicPr>
            <a:picLocks noChangeAspect="1" noChangeArrowheads="1"/>
          </p:cNvPicPr>
          <p:nvPr>
            <p:ph/>
          </p:nvPr>
        </p:nvPicPr>
        <p:blipFill>
          <a:blip r:embed="rId2">
            <a:extLst>
              <a:ext uri="{28A0092B-C50C-407E-A947-70E740481C1C}">
                <a14:useLocalDpi xmlns:a14="http://schemas.microsoft.com/office/drawing/2010/main" val="0"/>
              </a:ext>
            </a:extLst>
          </a:blip>
          <a:srcRect/>
          <a:stretch>
            <a:fillRect/>
          </a:stretch>
        </p:blipFill>
        <p:spPr>
          <a:xfrm>
            <a:off x="250825" y="188913"/>
            <a:ext cx="8642350" cy="4913312"/>
          </a:xfrm>
          <a:noFill/>
        </p:spPr>
      </p:pic>
      <p:sp>
        <p:nvSpPr>
          <p:cNvPr id="264195" name="Rectangle 3"/>
          <p:cNvSpPr>
            <a:spLocks noChangeArrowheads="1"/>
          </p:cNvSpPr>
          <p:nvPr/>
        </p:nvSpPr>
        <p:spPr bwMode="auto">
          <a:xfrm>
            <a:off x="250825" y="5126038"/>
            <a:ext cx="8642350" cy="1616075"/>
          </a:xfrm>
          <a:prstGeom prst="rect">
            <a:avLst/>
          </a:prstGeom>
          <a:solidFill>
            <a:srgbClr val="CC99FF"/>
          </a:solidFill>
          <a:ln w="9525">
            <a:noFill/>
            <a:miter lim="800000"/>
            <a:headEnd/>
            <a:tailEnd/>
          </a:ln>
          <a:effectLst/>
        </p:spPr>
        <p:txBody>
          <a:bodyPr>
            <a:spAutoFit/>
          </a:bodyPr>
          <a:lstStyle/>
          <a:p>
            <a:pPr algn="just" eaLnBrk="1" hangingPunct="1">
              <a:defRPr/>
            </a:pPr>
            <a:r>
              <a:rPr lang="en-US" sz="2000" b="1" i="0" dirty="0">
                <a:effectLst>
                  <a:outerShdw blurRad="38100" dist="38100" dir="2700000" algn="tl">
                    <a:srgbClr val="FFFFFF"/>
                  </a:outerShdw>
                </a:effectLst>
                <a:latin typeface="Arial" charset="0"/>
              </a:rPr>
              <a:t>We wish to question present medical practice, which considers abnormal serum concentrations of free thyroxine and TSH - those outside the 95% reference interval - to indicate hypothyroidism but </a:t>
            </a:r>
            <a:r>
              <a:rPr lang="en-US" sz="2000" b="1" i="0" dirty="0">
                <a:solidFill>
                  <a:srgbClr val="FF0066"/>
                </a:solidFill>
                <a:effectLst>
                  <a:outerShdw blurRad="38100" dist="38100" dir="2700000" algn="tl">
                    <a:srgbClr val="FFFFFF"/>
                  </a:outerShdw>
                </a:effectLst>
                <a:latin typeface="Arial" charset="0"/>
              </a:rPr>
              <a:t>incorrectly considers “normal” free thyroxine and thyroid stimulating hormone concentrations to negate this diagnosis</a:t>
            </a:r>
            <a:r>
              <a:rPr lang="en-US" sz="2000" b="1" i="0" dirty="0">
                <a:effectLst>
                  <a:outerShdw blurRad="38100" dist="38100" dir="2700000" algn="tl">
                    <a:srgbClr val="FFFFFF"/>
                  </a:outerShdw>
                </a:effectLst>
                <a:latin typeface="Arial" charset="0"/>
              </a:rPr>
              <a:t>.</a:t>
            </a:r>
            <a:endParaRPr lang="fr-FR" sz="2000" b="1" i="0" dirty="0">
              <a:effectLst>
                <a:outerShdw blurRad="38100" dist="38100" dir="2700000" algn="tl">
                  <a:srgbClr val="FFFFFF"/>
                </a:outerShdw>
              </a:effectLst>
              <a:latin typeface="Arial" charset="0"/>
            </a:endParaRPr>
          </a:p>
        </p:txBody>
      </p:sp>
      <p:sp>
        <p:nvSpPr>
          <p:cNvPr id="264196" name="Rectangle 4"/>
          <p:cNvSpPr>
            <a:spLocks noChangeArrowheads="1"/>
          </p:cNvSpPr>
          <p:nvPr/>
        </p:nvSpPr>
        <p:spPr bwMode="auto">
          <a:xfrm>
            <a:off x="6477000" y="161925"/>
            <a:ext cx="2438400" cy="1373188"/>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95 %</a:t>
            </a:r>
          </a:p>
          <a:p>
            <a:pPr algn="ctr" eaLnBrk="1" hangingPunct="1">
              <a:defRPr/>
            </a:pPr>
            <a:r>
              <a:rPr lang="fr-BE" sz="2800" b="1" i="0">
                <a:solidFill>
                  <a:srgbClr val="CC99FF"/>
                </a:solidFill>
                <a:effectLst>
                  <a:outerShdw blurRad="38100" dist="38100" dir="2700000" algn="tl">
                    <a:srgbClr val="FFFFFF"/>
                  </a:outerShdw>
                </a:effectLst>
                <a:latin typeface="Arial" charset="0"/>
              </a:rPr>
              <a:t>REFERENCE</a:t>
            </a:r>
          </a:p>
          <a:p>
            <a:pPr algn="ctr" eaLnBrk="1" hangingPunct="1">
              <a:defRPr/>
            </a:pPr>
            <a:r>
              <a:rPr lang="fr-BE" sz="2800" b="1" i="0">
                <a:solidFill>
                  <a:srgbClr val="CC99FF"/>
                </a:solidFill>
                <a:effectLst>
                  <a:outerShdw blurRad="38100" dist="38100" dir="2700000" algn="tl">
                    <a:srgbClr val="FFFFFF"/>
                  </a:outerShdw>
                </a:effectLst>
                <a:latin typeface="Arial" charset="0"/>
              </a:rPr>
              <a:t>INTERVAL</a:t>
            </a:r>
            <a:endParaRPr lang="fr-FR" sz="2800" b="1" i="0">
              <a:solidFill>
                <a:srgbClr val="CC99FF"/>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283099190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9281" name="Picture 2" descr="thyroid disea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2051" name="Rectangle 3"/>
          <p:cNvSpPr>
            <a:spLocks noChangeArrowheads="1"/>
          </p:cNvSpPr>
          <p:nvPr/>
        </p:nvSpPr>
        <p:spPr bwMode="auto">
          <a:xfrm>
            <a:off x="0" y="0"/>
            <a:ext cx="9144000" cy="6858000"/>
          </a:xfrm>
          <a:prstGeom prst="rect">
            <a:avLst/>
          </a:prstGeom>
          <a:solidFill>
            <a:schemeClr val="folHlink">
              <a:alpha val="50195"/>
            </a:schemeClr>
          </a:solidFill>
          <a:ln w="9525">
            <a:solidFill>
              <a:schemeClr val="tx1"/>
            </a:solidFill>
            <a:miter lim="800000"/>
            <a:headEnd/>
            <a:tailEnd/>
          </a:ln>
        </p:spPr>
        <p:txBody>
          <a:bodyPr wrap="none" anchor="ctr"/>
          <a:lstStyle/>
          <a:p>
            <a:endParaRPr lang="en-US"/>
          </a:p>
        </p:txBody>
      </p:sp>
      <p:pic>
        <p:nvPicPr>
          <p:cNvPr id="642052" name="Picture 4" descr="thyroid diseas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3357563"/>
            <a:ext cx="8991600" cy="215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2055" name="Rectangle 7"/>
          <p:cNvSpPr>
            <a:spLocks noChangeArrowheads="1"/>
          </p:cNvSpPr>
          <p:nvPr/>
        </p:nvSpPr>
        <p:spPr bwMode="auto">
          <a:xfrm>
            <a:off x="6781800" y="190500"/>
            <a:ext cx="2200275" cy="519113"/>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TSH LIMITS</a:t>
            </a:r>
            <a:endParaRPr lang="fr-FR" sz="2800" b="1" i="0">
              <a:solidFill>
                <a:srgbClr val="CC99FF"/>
              </a:solidFill>
              <a:effectLst>
                <a:outerShdw blurRad="38100" dist="38100" dir="2700000" algn="tl">
                  <a:srgbClr val="FFFFFF"/>
                </a:outerShdw>
              </a:effectLst>
              <a:latin typeface="Arial" charset="0"/>
            </a:endParaRPr>
          </a:p>
        </p:txBody>
      </p:sp>
      <p:sp>
        <p:nvSpPr>
          <p:cNvPr id="642056" name="Rectangle 8"/>
          <p:cNvSpPr>
            <a:spLocks noChangeArrowheads="1"/>
          </p:cNvSpPr>
          <p:nvPr/>
        </p:nvSpPr>
        <p:spPr bwMode="auto">
          <a:xfrm>
            <a:off x="2093913" y="4040188"/>
            <a:ext cx="1752600" cy="354012"/>
          </a:xfrm>
          <a:prstGeom prst="rect">
            <a:avLst/>
          </a:prstGeom>
          <a:noFill/>
          <a:ln w="5715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31389565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2051"/>
                                        </p:tgtEl>
                                        <p:attrNameLst>
                                          <p:attrName>style.visibility</p:attrName>
                                        </p:attrNameLst>
                                      </p:cBhvr>
                                      <p:to>
                                        <p:strVal val="visible"/>
                                      </p:to>
                                    </p:set>
                                    <p:anim calcmode="lin" valueType="num">
                                      <p:cBhvr additive="base">
                                        <p:cTn id="7" dur="500" fill="hold"/>
                                        <p:tgtEl>
                                          <p:spTgt spid="642051"/>
                                        </p:tgtEl>
                                        <p:attrNameLst>
                                          <p:attrName>ppt_x</p:attrName>
                                        </p:attrNameLst>
                                      </p:cBhvr>
                                      <p:tavLst>
                                        <p:tav tm="0">
                                          <p:val>
                                            <p:strVal val="#ppt_x"/>
                                          </p:val>
                                        </p:tav>
                                        <p:tav tm="100000">
                                          <p:val>
                                            <p:strVal val="#ppt_x"/>
                                          </p:val>
                                        </p:tav>
                                      </p:tavLst>
                                    </p:anim>
                                    <p:anim calcmode="lin" valueType="num">
                                      <p:cBhvr additive="base">
                                        <p:cTn id="8" dur="500" fill="hold"/>
                                        <p:tgtEl>
                                          <p:spTgt spid="642051"/>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3" presetClass="entr" presetSubtype="16" fill="hold" nodeType="afterEffect">
                                  <p:stCondLst>
                                    <p:cond delay="1000"/>
                                  </p:stCondLst>
                                  <p:childTnLst>
                                    <p:set>
                                      <p:cBhvr>
                                        <p:cTn id="11" dur="1" fill="hold">
                                          <p:stCondLst>
                                            <p:cond delay="0"/>
                                          </p:stCondLst>
                                        </p:cTn>
                                        <p:tgtEl>
                                          <p:spTgt spid="642052"/>
                                        </p:tgtEl>
                                        <p:attrNameLst>
                                          <p:attrName>style.visibility</p:attrName>
                                        </p:attrNameLst>
                                      </p:cBhvr>
                                      <p:to>
                                        <p:strVal val="visible"/>
                                      </p:to>
                                    </p:set>
                                    <p:anim calcmode="lin" valueType="num">
                                      <p:cBhvr>
                                        <p:cTn id="12" dur="500" fill="hold"/>
                                        <p:tgtEl>
                                          <p:spTgt spid="642052"/>
                                        </p:tgtEl>
                                        <p:attrNameLst>
                                          <p:attrName>ppt_w</p:attrName>
                                        </p:attrNameLst>
                                      </p:cBhvr>
                                      <p:tavLst>
                                        <p:tav tm="0">
                                          <p:val>
                                            <p:fltVal val="0"/>
                                          </p:val>
                                        </p:tav>
                                        <p:tav tm="100000">
                                          <p:val>
                                            <p:strVal val="#ppt_w"/>
                                          </p:val>
                                        </p:tav>
                                      </p:tavLst>
                                    </p:anim>
                                    <p:anim calcmode="lin" valueType="num">
                                      <p:cBhvr>
                                        <p:cTn id="13" dur="500" fill="hold"/>
                                        <p:tgtEl>
                                          <p:spTgt spid="642052"/>
                                        </p:tgtEl>
                                        <p:attrNameLst>
                                          <p:attrName>ppt_h</p:attrName>
                                        </p:attrNameLst>
                                      </p:cBhvr>
                                      <p:tavLst>
                                        <p:tav tm="0">
                                          <p:val>
                                            <p:fltVal val="0"/>
                                          </p:val>
                                        </p:tav>
                                        <p:tav tm="100000">
                                          <p:val>
                                            <p:strVal val="#ppt_h"/>
                                          </p:val>
                                        </p:tav>
                                      </p:tavLst>
                                    </p:anim>
                                  </p:childTnLst>
                                </p:cTn>
                              </p:par>
                            </p:childTnLst>
                          </p:cTn>
                        </p:par>
                        <p:par>
                          <p:cTn id="14" fill="hold" nodeType="afterGroup">
                            <p:stCondLst>
                              <p:cond delay="2000"/>
                            </p:stCondLst>
                            <p:childTnLst>
                              <p:par>
                                <p:cTn id="15" presetID="2" presetClass="entr" presetSubtype="8" fill="hold" grpId="0" nodeType="afterEffect">
                                  <p:stCondLst>
                                    <p:cond delay="2000"/>
                                  </p:stCondLst>
                                  <p:childTnLst>
                                    <p:set>
                                      <p:cBhvr>
                                        <p:cTn id="16" dur="1" fill="hold">
                                          <p:stCondLst>
                                            <p:cond delay="0"/>
                                          </p:stCondLst>
                                        </p:cTn>
                                        <p:tgtEl>
                                          <p:spTgt spid="642056"/>
                                        </p:tgtEl>
                                        <p:attrNameLst>
                                          <p:attrName>style.visibility</p:attrName>
                                        </p:attrNameLst>
                                      </p:cBhvr>
                                      <p:to>
                                        <p:strVal val="visible"/>
                                      </p:to>
                                    </p:set>
                                    <p:anim calcmode="lin" valueType="num">
                                      <p:cBhvr additive="base">
                                        <p:cTn id="17" dur="500" fill="hold"/>
                                        <p:tgtEl>
                                          <p:spTgt spid="642056"/>
                                        </p:tgtEl>
                                        <p:attrNameLst>
                                          <p:attrName>ppt_x</p:attrName>
                                        </p:attrNameLst>
                                      </p:cBhvr>
                                      <p:tavLst>
                                        <p:tav tm="0">
                                          <p:val>
                                            <p:strVal val="0-#ppt_w/2"/>
                                          </p:val>
                                        </p:tav>
                                        <p:tav tm="100000">
                                          <p:val>
                                            <p:strVal val="#ppt_x"/>
                                          </p:val>
                                        </p:tav>
                                      </p:tavLst>
                                    </p:anim>
                                    <p:anim calcmode="lin" valueType="num">
                                      <p:cBhvr additive="base">
                                        <p:cTn id="18" dur="500" fill="hold"/>
                                        <p:tgtEl>
                                          <p:spTgt spid="6420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2051" grpId="0" animBg="1"/>
      <p:bldP spid="64205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3" name="Rectangle 1029"/>
          <p:cNvSpPr>
            <a:spLocks noChangeArrowheads="1"/>
          </p:cNvSpPr>
          <p:nvPr/>
        </p:nvSpPr>
        <p:spPr bwMode="auto">
          <a:xfrm>
            <a:off x="228600" y="2908300"/>
            <a:ext cx="8686800" cy="3721100"/>
          </a:xfrm>
          <a:prstGeom prst="rect">
            <a:avLst/>
          </a:prstGeom>
          <a:solidFill>
            <a:srgbClr val="CC99FF"/>
          </a:solidFill>
          <a:ln w="9525">
            <a:noFill/>
            <a:miter lim="800000"/>
            <a:headEnd/>
            <a:tailEnd/>
          </a:ln>
          <a:effectLst/>
        </p:spPr>
        <p:txBody>
          <a:bodyPr>
            <a:spAutoFit/>
          </a:bodyPr>
          <a:lstStyle/>
          <a:p>
            <a:pPr algn="just" eaLnBrk="1" hangingPunct="1">
              <a:lnSpc>
                <a:spcPct val="110000"/>
              </a:lnSpc>
              <a:defRPr/>
            </a:pPr>
            <a:r>
              <a:rPr lang="en-US" sz="3600" b="1" i="0">
                <a:effectLst>
                  <a:outerShdw blurRad="38100" dist="38100" dir="2700000" algn="tl">
                    <a:srgbClr val="FFFFFF"/>
                  </a:outerShdw>
                </a:effectLst>
                <a:latin typeface="Arial" charset="0"/>
              </a:rPr>
              <a:t>It is likely that the upper limit of the serum TSH euthyroid reference range will be reduced to 2.5 mIU/L because </a:t>
            </a:r>
            <a:r>
              <a:rPr lang="en-US" sz="3600" b="1" i="0">
                <a:solidFill>
                  <a:srgbClr val="FF9900"/>
                </a:solidFill>
                <a:effectLst>
                  <a:outerShdw blurRad="38100" dist="38100" dir="2700000" algn="tl">
                    <a:srgbClr val="000000"/>
                  </a:outerShdw>
                </a:effectLst>
                <a:latin typeface="Arial" charset="0"/>
              </a:rPr>
              <a:t>&gt;95%</a:t>
            </a:r>
            <a:r>
              <a:rPr lang="en-US" sz="3600" b="1" i="0">
                <a:effectLst>
                  <a:outerShdw blurRad="38100" dist="38100" dir="2700000" algn="tl">
                    <a:srgbClr val="FFFFFF"/>
                  </a:outerShdw>
                </a:effectLst>
                <a:latin typeface="Arial" charset="0"/>
              </a:rPr>
              <a:t> of rigorously screened </a:t>
            </a:r>
            <a:r>
              <a:rPr lang="en-US" sz="3600" b="1" i="0">
                <a:solidFill>
                  <a:srgbClr val="FF9900"/>
                </a:solidFill>
                <a:effectLst>
                  <a:outerShdw blurRad="38100" dist="38100" dir="2700000" algn="tl">
                    <a:srgbClr val="000000"/>
                  </a:outerShdw>
                </a:effectLst>
                <a:latin typeface="Arial" charset="0"/>
              </a:rPr>
              <a:t>normal euthyroid volunteers</a:t>
            </a:r>
            <a:r>
              <a:rPr lang="en-US" sz="3600" b="1" i="0">
                <a:effectLst>
                  <a:outerShdw blurRad="38100" dist="38100" dir="2700000" algn="tl">
                    <a:srgbClr val="FFFFFF"/>
                  </a:outerShdw>
                </a:effectLst>
                <a:latin typeface="Arial" charset="0"/>
              </a:rPr>
              <a:t> have serum </a:t>
            </a:r>
            <a:r>
              <a:rPr lang="en-US" sz="3600" b="1" i="0">
                <a:solidFill>
                  <a:srgbClr val="FF9900"/>
                </a:solidFill>
                <a:effectLst>
                  <a:outerShdw blurRad="38100" dist="38100" dir="2700000" algn="tl">
                    <a:srgbClr val="000000"/>
                  </a:outerShdw>
                </a:effectLst>
                <a:latin typeface="Arial" charset="0"/>
              </a:rPr>
              <a:t>TSH</a:t>
            </a:r>
            <a:r>
              <a:rPr lang="en-US" sz="3600" b="1" i="0">
                <a:effectLst>
                  <a:outerShdw blurRad="38100" dist="38100" dir="2700000" algn="tl">
                    <a:srgbClr val="FFFFFF"/>
                  </a:outerShdw>
                </a:effectLst>
                <a:latin typeface="Arial" charset="0"/>
              </a:rPr>
              <a:t> value </a:t>
            </a:r>
            <a:r>
              <a:rPr lang="en-US" sz="3600" b="1" i="0">
                <a:solidFill>
                  <a:srgbClr val="FF9900"/>
                </a:solidFill>
                <a:effectLst>
                  <a:outerShdw blurRad="38100" dist="38100" dir="2700000" algn="tl">
                    <a:srgbClr val="000000"/>
                  </a:outerShdw>
                </a:effectLst>
                <a:latin typeface="Arial" charset="0"/>
              </a:rPr>
              <a:t>between 0.4 and 2.5 mIU/L</a:t>
            </a:r>
            <a:r>
              <a:rPr lang="en-US" sz="3600" b="1" i="0">
                <a:effectLst>
                  <a:outerShdw blurRad="38100" dist="38100" dir="2700000" algn="tl">
                    <a:srgbClr val="FFFFFF"/>
                  </a:outerShdw>
                </a:effectLst>
                <a:latin typeface="Arial" charset="0"/>
              </a:rPr>
              <a:t>.</a:t>
            </a:r>
            <a:endParaRPr lang="en-US" sz="2000" b="1" i="0">
              <a:effectLst>
                <a:outerShdw blurRad="38100" dist="38100" dir="2700000" algn="tl">
                  <a:srgbClr val="FFFFFF"/>
                </a:outerShdw>
              </a:effectLst>
              <a:latin typeface="Arial" charset="0"/>
            </a:endParaRPr>
          </a:p>
        </p:txBody>
      </p:sp>
      <p:sp>
        <p:nvSpPr>
          <p:cNvPr id="729094" name="Rectangle 1030"/>
          <p:cNvSpPr>
            <a:spLocks noChangeArrowheads="1"/>
          </p:cNvSpPr>
          <p:nvPr/>
        </p:nvSpPr>
        <p:spPr bwMode="auto">
          <a:xfrm>
            <a:off x="228600" y="1339850"/>
            <a:ext cx="8686800" cy="641350"/>
          </a:xfrm>
          <a:prstGeom prst="rect">
            <a:avLst/>
          </a:prstGeom>
          <a:solidFill>
            <a:srgbClr val="CC99FF"/>
          </a:solidFill>
          <a:ln w="9525">
            <a:noFill/>
            <a:miter lim="800000"/>
            <a:headEnd/>
            <a:tailEnd/>
          </a:ln>
          <a:effectLst/>
        </p:spPr>
        <p:txBody>
          <a:bodyPr>
            <a:spAutoFit/>
          </a:bodyPr>
          <a:lstStyle/>
          <a:p>
            <a:pPr algn="ctr" eaLnBrk="1" hangingPunct="1">
              <a:defRPr/>
            </a:pPr>
            <a:r>
              <a:rPr lang="fr-BE" sz="3600" b="1" i="0">
                <a:solidFill>
                  <a:srgbClr val="FF0066"/>
                </a:solidFill>
                <a:effectLst>
                  <a:outerShdw blurRad="38100" dist="38100" dir="2700000" algn="tl">
                    <a:srgbClr val="000000"/>
                  </a:outerShdw>
                </a:effectLst>
                <a:latin typeface="Arial" charset="0"/>
              </a:rPr>
              <a:t>Guideline 22. </a:t>
            </a:r>
            <a:r>
              <a:rPr lang="en-US" sz="3600" b="1" i="0">
                <a:solidFill>
                  <a:srgbClr val="FF0066"/>
                </a:solidFill>
                <a:effectLst>
                  <a:outerShdw blurRad="38100" dist="38100" dir="2700000" algn="tl">
                    <a:srgbClr val="000000"/>
                  </a:outerShdw>
                </a:effectLst>
                <a:latin typeface="Arial" charset="0"/>
              </a:rPr>
              <a:t>TSH Reference Intervals</a:t>
            </a:r>
            <a:endParaRPr lang="fr-FR" sz="3600" b="1" i="0">
              <a:solidFill>
                <a:srgbClr val="FF0066"/>
              </a:solidFill>
              <a:effectLst>
                <a:outerShdw blurRad="38100" dist="38100" dir="2700000" algn="tl">
                  <a:srgbClr val="000000"/>
                </a:outerShdw>
              </a:effectLst>
              <a:latin typeface="Arial" charset="0"/>
            </a:endParaRPr>
          </a:p>
        </p:txBody>
      </p:sp>
      <p:pic>
        <p:nvPicPr>
          <p:cNvPr id="606211" name="Picture 1032" descr="logo NAC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2057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6212" name="Picture 1033" descr="LPM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52400"/>
            <a:ext cx="4038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9098" name="Rectangle 1034"/>
          <p:cNvSpPr>
            <a:spLocks noChangeArrowheads="1"/>
          </p:cNvSpPr>
          <p:nvPr/>
        </p:nvSpPr>
        <p:spPr bwMode="auto">
          <a:xfrm>
            <a:off x="6477000" y="152400"/>
            <a:ext cx="2438400" cy="987425"/>
          </a:xfrm>
          <a:prstGeom prst="rect">
            <a:avLst/>
          </a:prstGeom>
          <a:solidFill>
            <a:schemeClr val="tx1"/>
          </a:solidFill>
          <a:ln w="9525">
            <a:noFill/>
            <a:miter lim="800000"/>
            <a:headEnd/>
            <a:tailEnd/>
          </a:ln>
          <a:effectLst/>
        </p:spPr>
        <p:txBody>
          <a:bodyPr>
            <a:spAutoFit/>
          </a:bodyPr>
          <a:lstStyle/>
          <a:p>
            <a:pPr algn="ctr" eaLnBrk="1" hangingPunct="1">
              <a:lnSpc>
                <a:spcPct val="105000"/>
              </a:lnSpc>
              <a:defRPr/>
            </a:pPr>
            <a:r>
              <a:rPr lang="fr-BE" sz="2800" b="1" i="0">
                <a:solidFill>
                  <a:srgbClr val="CC99FF"/>
                </a:solidFill>
                <a:effectLst>
                  <a:outerShdw blurRad="38100" dist="38100" dir="2700000" algn="tl">
                    <a:srgbClr val="FFFFFF"/>
                  </a:outerShdw>
                </a:effectLst>
                <a:latin typeface="Arial" charset="0"/>
              </a:rPr>
              <a:t>TSH</a:t>
            </a:r>
          </a:p>
          <a:p>
            <a:pPr algn="ctr" eaLnBrk="1" hangingPunct="1">
              <a:lnSpc>
                <a:spcPct val="105000"/>
              </a:lnSpc>
              <a:defRPr/>
            </a:pPr>
            <a:r>
              <a:rPr lang="fr-BE" sz="2800" b="1" i="0">
                <a:solidFill>
                  <a:srgbClr val="CC99FF"/>
                </a:solidFill>
                <a:effectLst>
                  <a:outerShdw blurRad="38100" dist="38100" dir="2700000" algn="tl">
                    <a:srgbClr val="FFFFFF"/>
                  </a:outerShdw>
                </a:effectLst>
                <a:latin typeface="Arial" charset="0"/>
              </a:rPr>
              <a:t>LIMITS</a:t>
            </a:r>
            <a:endParaRPr lang="fr-FR" sz="2800" b="1" i="0">
              <a:solidFill>
                <a:srgbClr val="CC99FF"/>
              </a:solidFill>
              <a:effectLst>
                <a:outerShdw blurRad="38100" dist="38100" dir="2700000" algn="tl">
                  <a:srgbClr val="FFFFFF"/>
                </a:outerShdw>
              </a:effectLst>
              <a:latin typeface="Arial" charset="0"/>
            </a:endParaRPr>
          </a:p>
        </p:txBody>
      </p:sp>
      <p:sp>
        <p:nvSpPr>
          <p:cNvPr id="729099" name="Rectangle 1035"/>
          <p:cNvSpPr>
            <a:spLocks noChangeArrowheads="1"/>
          </p:cNvSpPr>
          <p:nvPr/>
        </p:nvSpPr>
        <p:spPr bwMode="auto">
          <a:xfrm>
            <a:off x="228600" y="2178050"/>
            <a:ext cx="8686800" cy="641350"/>
          </a:xfrm>
          <a:prstGeom prst="rect">
            <a:avLst/>
          </a:prstGeom>
          <a:solidFill>
            <a:srgbClr val="CC99FF"/>
          </a:solidFill>
          <a:ln w="9525">
            <a:noFill/>
            <a:miter lim="800000"/>
            <a:headEnd/>
            <a:tailEnd/>
          </a:ln>
          <a:effectLst/>
        </p:spPr>
        <p:txBody>
          <a:bodyPr>
            <a:spAutoFit/>
          </a:bodyPr>
          <a:lstStyle/>
          <a:p>
            <a:pPr algn="ctr" eaLnBrk="1" hangingPunct="1">
              <a:defRPr/>
            </a:pPr>
            <a:r>
              <a:rPr lang="en-US" sz="3600" b="1" i="0">
                <a:effectLst>
                  <a:outerShdw blurRad="38100" dist="38100" dir="2700000" algn="tl">
                    <a:srgbClr val="FFFFFF"/>
                  </a:outerShdw>
                </a:effectLst>
                <a:latin typeface="Arial" charset="0"/>
              </a:rPr>
              <a:t>TSH Upper Reference Limits</a:t>
            </a:r>
          </a:p>
        </p:txBody>
      </p:sp>
    </p:spTree>
    <p:extLst>
      <p:ext uri="{BB962C8B-B14F-4D97-AF65-F5344CB8AC3E}">
        <p14:creationId xmlns:p14="http://schemas.microsoft.com/office/powerpoint/2010/main" val="12192772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08257" name="Picture 3" descr="12625976_F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5263"/>
            <a:ext cx="8686800"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1796" name="Rectangle 4"/>
          <p:cNvSpPr>
            <a:spLocks noChangeArrowheads="1"/>
          </p:cNvSpPr>
          <p:nvPr/>
        </p:nvSpPr>
        <p:spPr bwMode="auto">
          <a:xfrm>
            <a:off x="4302125" y="188913"/>
            <a:ext cx="4630738" cy="519112"/>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TSH REFERENCE RANGE</a:t>
            </a:r>
            <a:endParaRPr lang="fr-FR" sz="2800" b="1" i="0">
              <a:solidFill>
                <a:srgbClr val="CC99FF"/>
              </a:solidFill>
              <a:effectLst>
                <a:outerShdw blurRad="38100" dist="38100" dir="2700000" algn="tl">
                  <a:srgbClr val="FFFFFF"/>
                </a:outerShdw>
              </a:effectLst>
              <a:latin typeface="Arial" charset="0"/>
            </a:endParaRPr>
          </a:p>
        </p:txBody>
      </p:sp>
      <p:sp>
        <p:nvSpPr>
          <p:cNvPr id="1441797" name="Rectangle 5"/>
          <p:cNvSpPr>
            <a:spLocks noChangeArrowheads="1"/>
          </p:cNvSpPr>
          <p:nvPr/>
        </p:nvSpPr>
        <p:spPr bwMode="auto">
          <a:xfrm>
            <a:off x="228600" y="2124075"/>
            <a:ext cx="8686800" cy="4559300"/>
          </a:xfrm>
          <a:prstGeom prst="rect">
            <a:avLst/>
          </a:prstGeom>
          <a:solidFill>
            <a:srgbClr val="CC99FF"/>
          </a:solidFill>
          <a:ln w="9525">
            <a:noFill/>
            <a:miter lim="800000"/>
            <a:headEnd/>
            <a:tailEnd/>
          </a:ln>
          <a:effectLst/>
        </p:spPr>
        <p:txBody>
          <a:bodyPr>
            <a:spAutoFit/>
          </a:bodyPr>
          <a:lstStyle/>
          <a:p>
            <a:pPr algn="just" eaLnBrk="1" hangingPunct="1">
              <a:lnSpc>
                <a:spcPct val="135000"/>
              </a:lnSpc>
              <a:defRPr/>
            </a:pPr>
            <a:r>
              <a:rPr lang="en-US" sz="3100" b="1" i="0">
                <a:effectLst>
                  <a:outerShdw blurRad="38100" dist="38100" dir="2700000" algn="tl">
                    <a:srgbClr val="FFFFFF"/>
                  </a:outerShdw>
                </a:effectLst>
                <a:latin typeface="Arial" charset="0"/>
              </a:rPr>
              <a:t>The majority (</a:t>
            </a:r>
            <a:r>
              <a:rPr lang="en-US" sz="3100" b="1" i="0">
                <a:effectLst>
                  <a:outerShdw blurRad="38100" dist="38100" dir="2700000" algn="tl">
                    <a:srgbClr val="FFFFFF"/>
                  </a:outerShdw>
                </a:effectLst>
                <a:latin typeface="Arial" charset="0"/>
                <a:cs typeface="Arial" charset="0"/>
              </a:rPr>
              <a:t>&gt;95%) of healthy euthyroid subjects have a serum TSH concentration below 2.5 mIU/L. Ambulatory patients with a serum </a:t>
            </a:r>
            <a:r>
              <a:rPr lang="en-US" sz="3100" b="1" i="0">
                <a:solidFill>
                  <a:srgbClr val="FFFF00"/>
                </a:solidFill>
                <a:effectLst>
                  <a:outerShdw blurRad="38100" dist="38100" dir="2700000" algn="tl">
                    <a:srgbClr val="000000"/>
                  </a:outerShdw>
                </a:effectLst>
                <a:latin typeface="Arial" charset="0"/>
                <a:cs typeface="Arial" charset="0"/>
              </a:rPr>
              <a:t>TSH above 2.5 mIU/L</a:t>
            </a:r>
            <a:r>
              <a:rPr lang="en-US" sz="3100" b="1" i="0">
                <a:effectLst>
                  <a:outerShdw blurRad="38100" dist="38100" dir="2700000" algn="tl">
                    <a:srgbClr val="FFFFFF"/>
                  </a:outerShdw>
                </a:effectLst>
                <a:latin typeface="Arial" charset="0"/>
                <a:cs typeface="Arial" charset="0"/>
              </a:rPr>
              <a:t>, when confirmed by a repeat TSH measurement made after 3-4 weeks, may be in the </a:t>
            </a:r>
            <a:r>
              <a:rPr lang="en-US" sz="3100" b="1" i="0">
                <a:solidFill>
                  <a:srgbClr val="FF9900"/>
                </a:solidFill>
                <a:effectLst>
                  <a:outerShdw blurRad="38100" dist="38100" dir="2700000" algn="tl">
                    <a:srgbClr val="000000"/>
                  </a:outerShdw>
                </a:effectLst>
                <a:latin typeface="Arial" charset="0"/>
                <a:cs typeface="Arial" charset="0"/>
              </a:rPr>
              <a:t>early stages of thyroid failure</a:t>
            </a:r>
            <a:r>
              <a:rPr lang="en-US" sz="3100" b="1" i="0">
                <a:effectLst>
                  <a:outerShdw blurRad="38100" dist="38100" dir="2700000" algn="tl">
                    <a:srgbClr val="FFFFFF"/>
                  </a:outerShdw>
                </a:effectLst>
                <a:latin typeface="Arial" charset="0"/>
                <a:cs typeface="Arial" charset="0"/>
              </a:rPr>
              <a:t>, especially if TPO Ab is detected.</a:t>
            </a:r>
          </a:p>
        </p:txBody>
      </p:sp>
    </p:spTree>
    <p:extLst>
      <p:ext uri="{BB962C8B-B14F-4D97-AF65-F5344CB8AC3E}">
        <p14:creationId xmlns:p14="http://schemas.microsoft.com/office/powerpoint/2010/main" val="29918587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5957" name="Rectangle 5"/>
          <p:cNvSpPr>
            <a:spLocks noChangeArrowheads="1"/>
          </p:cNvSpPr>
          <p:nvPr/>
        </p:nvSpPr>
        <p:spPr bwMode="auto">
          <a:xfrm>
            <a:off x="228600" y="2105025"/>
            <a:ext cx="8686800" cy="4564063"/>
          </a:xfrm>
          <a:prstGeom prst="rect">
            <a:avLst/>
          </a:prstGeom>
          <a:solidFill>
            <a:srgbClr val="CC99FF"/>
          </a:solidFill>
          <a:ln w="9525">
            <a:noFill/>
            <a:miter lim="800000"/>
            <a:headEnd/>
            <a:tailEnd/>
          </a:ln>
          <a:effectLst/>
        </p:spPr>
        <p:txBody>
          <a:bodyPr>
            <a:spAutoFit/>
          </a:bodyPr>
          <a:lstStyle/>
          <a:p>
            <a:pPr algn="just" eaLnBrk="1" hangingPunct="1">
              <a:lnSpc>
                <a:spcPct val="125000"/>
              </a:lnSpc>
              <a:defRPr/>
            </a:pPr>
            <a:r>
              <a:rPr lang="en-US" sz="2600" b="1" i="0">
                <a:effectLst>
                  <a:outerShdw blurRad="38100" dist="38100" dir="2700000" algn="tl">
                    <a:srgbClr val="FFFFFF"/>
                  </a:outerShdw>
                </a:effectLst>
                <a:latin typeface="Arial" charset="0"/>
              </a:rPr>
              <a:t>Over the last two decades, the upper reference limit for </a:t>
            </a:r>
            <a:r>
              <a:rPr lang="en-US" sz="2600" b="1" i="0">
                <a:solidFill>
                  <a:srgbClr val="FFFF00"/>
                </a:solidFill>
                <a:effectLst>
                  <a:outerShdw blurRad="38100" dist="38100" dir="2700000" algn="tl">
                    <a:srgbClr val="000000"/>
                  </a:outerShdw>
                </a:effectLst>
                <a:latin typeface="Arial" charset="0"/>
              </a:rPr>
              <a:t>TSH</a:t>
            </a:r>
            <a:r>
              <a:rPr lang="en-US" sz="2600" b="1" i="0">
                <a:effectLst>
                  <a:outerShdw blurRad="38100" dist="38100" dir="2700000" algn="tl">
                    <a:srgbClr val="FFFFFF"/>
                  </a:outerShdw>
                </a:effectLst>
                <a:latin typeface="Arial" charset="0"/>
              </a:rPr>
              <a:t> has steadily declined from ~</a:t>
            </a:r>
            <a:r>
              <a:rPr lang="en-US" sz="100" b="1" i="0">
                <a:effectLst>
                  <a:outerShdw blurRad="38100" dist="38100" dir="2700000" algn="tl">
                    <a:srgbClr val="FFFFFF"/>
                  </a:outerShdw>
                </a:effectLst>
                <a:latin typeface="Arial" charset="0"/>
              </a:rPr>
              <a:t> </a:t>
            </a:r>
            <a:r>
              <a:rPr lang="en-US" sz="2600" b="1" i="0">
                <a:effectLst>
                  <a:outerShdw blurRad="38100" dist="38100" dir="2700000" algn="tl">
                    <a:srgbClr val="FFFFFF"/>
                  </a:outerShdw>
                </a:effectLst>
                <a:latin typeface="Arial" charset="0"/>
              </a:rPr>
              <a:t>10 to approximately </a:t>
            </a:r>
            <a:r>
              <a:rPr lang="en-US" sz="2600" b="1" i="0">
                <a:solidFill>
                  <a:srgbClr val="FFFF00"/>
                </a:solidFill>
                <a:effectLst>
                  <a:outerShdw blurRad="38100" dist="38100" dir="2700000" algn="tl">
                    <a:srgbClr val="000000"/>
                  </a:outerShdw>
                </a:effectLst>
                <a:latin typeface="Arial" charset="0"/>
              </a:rPr>
              <a:t>~</a:t>
            </a:r>
            <a:r>
              <a:rPr lang="en-US" sz="2600" b="1" i="0">
                <a:effectLst>
                  <a:outerShdw blurRad="38100" dist="38100" dir="2700000" algn="tl">
                    <a:srgbClr val="FFFFFF"/>
                  </a:outerShdw>
                </a:effectLst>
                <a:latin typeface="Arial" charset="0"/>
              </a:rPr>
              <a:t> </a:t>
            </a:r>
            <a:r>
              <a:rPr lang="en-US" sz="2600" b="1" i="0">
                <a:solidFill>
                  <a:srgbClr val="FFFF00"/>
                </a:solidFill>
                <a:effectLst>
                  <a:outerShdw blurRad="38100" dist="38100" dir="2700000" algn="tl">
                    <a:srgbClr val="000000"/>
                  </a:outerShdw>
                </a:effectLst>
                <a:latin typeface="Arial" charset="0"/>
              </a:rPr>
              <a:t>4.0 - 4.5 mlU/L</a:t>
            </a:r>
            <a:r>
              <a:rPr lang="en-US" sz="2600" b="1" i="0">
                <a:effectLst>
                  <a:outerShdw blurRad="38100" dist="38100" dir="2700000" algn="tl">
                    <a:srgbClr val="FFFFFF"/>
                  </a:outerShdw>
                </a:effectLst>
                <a:latin typeface="Arial" charset="0"/>
              </a:rPr>
              <a:t>. This decrease reflects a number of factors including the improved sensitivity and specificity of current assays. The recent follow-up study of the Whickham cohort has found that individuals with a serum </a:t>
            </a:r>
            <a:r>
              <a:rPr lang="en-US" sz="2600" b="1" i="0">
                <a:solidFill>
                  <a:srgbClr val="FFFF00"/>
                </a:solidFill>
                <a:effectLst>
                  <a:outerShdw blurRad="38100" dist="38100" dir="2700000" algn="tl">
                    <a:srgbClr val="000000"/>
                  </a:outerShdw>
                </a:effectLst>
                <a:latin typeface="Arial" charset="0"/>
              </a:rPr>
              <a:t>TSH &gt;</a:t>
            </a:r>
            <a:r>
              <a:rPr lang="en-US" sz="1800" b="1" i="0">
                <a:solidFill>
                  <a:srgbClr val="FFFF00"/>
                </a:solidFill>
                <a:effectLst>
                  <a:outerShdw blurRad="38100" dist="38100" dir="2700000" algn="tl">
                    <a:srgbClr val="000000"/>
                  </a:outerShdw>
                </a:effectLst>
                <a:latin typeface="Arial" charset="0"/>
              </a:rPr>
              <a:t> </a:t>
            </a:r>
            <a:r>
              <a:rPr lang="en-US" sz="2600" b="1" i="0">
                <a:solidFill>
                  <a:srgbClr val="FFFF00"/>
                </a:solidFill>
                <a:effectLst>
                  <a:outerShdw blurRad="38100" dist="38100" dir="2700000" algn="tl">
                    <a:srgbClr val="000000"/>
                  </a:outerShdw>
                </a:effectLst>
                <a:latin typeface="Arial" charset="0"/>
              </a:rPr>
              <a:t>2.0 mlU/L</a:t>
            </a:r>
            <a:r>
              <a:rPr lang="en-US" sz="2600" b="1" i="0">
                <a:effectLst>
                  <a:outerShdw blurRad="38100" dist="38100" dir="2700000" algn="tl">
                    <a:srgbClr val="FFFFFF"/>
                  </a:outerShdw>
                </a:effectLst>
                <a:latin typeface="Arial" charset="0"/>
              </a:rPr>
              <a:t> at their primary evaluation had an increased odds ratio of developing hypothyroidism over the next 20 years.</a:t>
            </a:r>
          </a:p>
        </p:txBody>
      </p:sp>
      <p:pic>
        <p:nvPicPr>
          <p:cNvPr id="605186" name="Picture 7" descr="12625976_F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95263"/>
            <a:ext cx="8686800"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5960" name="Rectangle 8"/>
          <p:cNvSpPr>
            <a:spLocks noChangeArrowheads="1"/>
          </p:cNvSpPr>
          <p:nvPr/>
        </p:nvSpPr>
        <p:spPr bwMode="auto">
          <a:xfrm>
            <a:off x="4302125" y="188913"/>
            <a:ext cx="4630738" cy="519112"/>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TSH REFERENCE RANGE</a:t>
            </a:r>
            <a:endParaRPr lang="fr-FR" sz="2800" b="1" i="0">
              <a:solidFill>
                <a:srgbClr val="CC99FF"/>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32443748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6978" name="Rectangle 2"/>
          <p:cNvSpPr>
            <a:spLocks noChangeArrowheads="1"/>
          </p:cNvSpPr>
          <p:nvPr/>
        </p:nvSpPr>
        <p:spPr bwMode="auto">
          <a:xfrm>
            <a:off x="228600" y="3338513"/>
            <a:ext cx="8686800" cy="3416300"/>
          </a:xfrm>
          <a:prstGeom prst="rect">
            <a:avLst/>
          </a:prstGeom>
          <a:solidFill>
            <a:srgbClr val="CC99FF"/>
          </a:solidFill>
          <a:ln w="9525">
            <a:noFill/>
            <a:miter lim="800000"/>
            <a:headEnd/>
            <a:tailEnd/>
          </a:ln>
          <a:effectLst/>
        </p:spPr>
        <p:txBody>
          <a:bodyPr>
            <a:spAutoFit/>
          </a:bodyPr>
          <a:lstStyle/>
          <a:p>
            <a:pPr algn="just" eaLnBrk="1" hangingPunct="1">
              <a:lnSpc>
                <a:spcPct val="110000"/>
              </a:lnSpc>
              <a:defRPr/>
            </a:pPr>
            <a:r>
              <a:rPr lang="en-US" sz="3300" b="1" i="0">
                <a:effectLst>
                  <a:outerShdw blurRad="38100" dist="38100" dir="2700000" algn="tl">
                    <a:srgbClr val="FFFFFF"/>
                  </a:outerShdw>
                </a:effectLst>
                <a:latin typeface="Arial" charset="0"/>
              </a:rPr>
              <a:t>In the future, it is likely that the </a:t>
            </a:r>
            <a:r>
              <a:rPr lang="en-US" sz="3300" b="1" i="0">
                <a:solidFill>
                  <a:srgbClr val="FFFF00"/>
                </a:solidFill>
                <a:effectLst>
                  <a:outerShdw blurRad="38100" dist="38100" dir="2700000" algn="tl">
                    <a:srgbClr val="000000"/>
                  </a:outerShdw>
                </a:effectLst>
                <a:latin typeface="Arial" charset="0"/>
              </a:rPr>
              <a:t>upper limit</a:t>
            </a:r>
            <a:r>
              <a:rPr lang="en-US" sz="3300" b="1" i="0">
                <a:effectLst>
                  <a:outerShdw blurRad="38100" dist="38100" dir="2700000" algn="tl">
                    <a:srgbClr val="FFFFFF"/>
                  </a:outerShdw>
                </a:effectLst>
                <a:latin typeface="Arial" charset="0"/>
              </a:rPr>
              <a:t> of the serum </a:t>
            </a:r>
            <a:r>
              <a:rPr lang="en-US" sz="3300" b="1" i="0">
                <a:solidFill>
                  <a:srgbClr val="FFFF00"/>
                </a:solidFill>
                <a:effectLst>
                  <a:outerShdw blurRad="38100" dist="38100" dir="2700000" algn="tl">
                    <a:srgbClr val="000000"/>
                  </a:outerShdw>
                </a:effectLst>
                <a:latin typeface="Arial" charset="0"/>
              </a:rPr>
              <a:t>TSH</a:t>
            </a:r>
            <a:r>
              <a:rPr lang="en-US" sz="3300" b="1" i="0">
                <a:effectLst>
                  <a:outerShdw blurRad="38100" dist="38100" dir="2700000" algn="tl">
                    <a:srgbClr val="FFFFFF"/>
                  </a:outerShdw>
                </a:effectLst>
                <a:latin typeface="Arial" charset="0"/>
              </a:rPr>
              <a:t> euthyroid reference range will be reduced to </a:t>
            </a:r>
            <a:r>
              <a:rPr lang="en-US" sz="3300" b="1" i="0">
                <a:solidFill>
                  <a:srgbClr val="FFFF00"/>
                </a:solidFill>
                <a:effectLst>
                  <a:outerShdw blurRad="38100" dist="38100" dir="2700000" algn="tl">
                    <a:srgbClr val="000000"/>
                  </a:outerShdw>
                </a:effectLst>
                <a:latin typeface="Arial" charset="0"/>
              </a:rPr>
              <a:t>2.5 mlU/L</a:t>
            </a:r>
            <a:r>
              <a:rPr lang="en-US" sz="3300" b="1" i="0">
                <a:effectLst>
                  <a:outerShdw blurRad="38100" dist="38100" dir="2700000" algn="tl">
                    <a:srgbClr val="FFFFFF"/>
                  </a:outerShdw>
                </a:effectLst>
                <a:latin typeface="Arial" charset="0"/>
              </a:rPr>
              <a:t> because &gt;95% of rigorously screened normal euthyroid volunteers have serum TSH value between 0.4 and 2.4 mlU/L.</a:t>
            </a:r>
          </a:p>
        </p:txBody>
      </p:sp>
      <p:pic>
        <p:nvPicPr>
          <p:cNvPr id="607234" name="Picture 3" descr="1262597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2875"/>
            <a:ext cx="7493000" cy="314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7235" name="Rectangle 4"/>
          <p:cNvSpPr>
            <a:spLocks noChangeArrowheads="1"/>
          </p:cNvSpPr>
          <p:nvPr/>
        </p:nvSpPr>
        <p:spPr bwMode="auto">
          <a:xfrm>
            <a:off x="7721600" y="142875"/>
            <a:ext cx="1193800" cy="31448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06981" name="Rectangle 5"/>
          <p:cNvSpPr>
            <a:spLocks noChangeArrowheads="1"/>
          </p:cNvSpPr>
          <p:nvPr/>
        </p:nvSpPr>
        <p:spPr bwMode="auto">
          <a:xfrm>
            <a:off x="4976813" y="142875"/>
            <a:ext cx="3956050" cy="457200"/>
          </a:xfrm>
          <a:prstGeom prst="rect">
            <a:avLst/>
          </a:prstGeom>
          <a:solidFill>
            <a:schemeClr val="tx1"/>
          </a:solidFill>
          <a:ln w="9525">
            <a:noFill/>
            <a:miter lim="800000"/>
            <a:headEnd/>
            <a:tailEnd/>
          </a:ln>
          <a:effectLst/>
        </p:spPr>
        <p:txBody>
          <a:bodyPr>
            <a:spAutoFit/>
          </a:bodyPr>
          <a:lstStyle/>
          <a:p>
            <a:pPr algn="ctr" eaLnBrk="1" hangingPunct="1">
              <a:defRPr/>
            </a:pPr>
            <a:r>
              <a:rPr lang="fr-BE" sz="2400" b="1" i="0">
                <a:solidFill>
                  <a:srgbClr val="CC99FF"/>
                </a:solidFill>
                <a:effectLst>
                  <a:outerShdw blurRad="38100" dist="38100" dir="2700000" algn="tl">
                    <a:srgbClr val="FFFFFF"/>
                  </a:outerShdw>
                </a:effectLst>
                <a:latin typeface="Arial" charset="0"/>
              </a:rPr>
              <a:t>TSH REFERENCE RANGE</a:t>
            </a:r>
            <a:endParaRPr lang="fr-FR" sz="2400" b="1" i="0">
              <a:solidFill>
                <a:srgbClr val="CC99FF"/>
              </a:solidFill>
              <a:effectLst>
                <a:outerShdw blurRad="38100" dist="38100" dir="2700000" algn="tl">
                  <a:srgbClr val="FFFFFF"/>
                </a:outerShdw>
              </a:effectLst>
              <a:latin typeface="Arial" charset="0"/>
            </a:endParaRPr>
          </a:p>
        </p:txBody>
      </p:sp>
    </p:spTree>
    <p:extLst>
      <p:ext uri="{BB962C8B-B14F-4D97-AF65-F5344CB8AC3E}">
        <p14:creationId xmlns:p14="http://schemas.microsoft.com/office/powerpoint/2010/main" val="25123443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0305" name="Picture 6" descr="14693871_FT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58788"/>
            <a:ext cx="8686800" cy="197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97762" name="Rectangle 2"/>
          <p:cNvSpPr>
            <a:spLocks noChangeArrowheads="1"/>
          </p:cNvSpPr>
          <p:nvPr/>
        </p:nvSpPr>
        <p:spPr bwMode="auto">
          <a:xfrm>
            <a:off x="228600" y="2438400"/>
            <a:ext cx="8686800" cy="4359275"/>
          </a:xfrm>
          <a:prstGeom prst="rect">
            <a:avLst/>
          </a:prstGeom>
          <a:solidFill>
            <a:srgbClr val="CC99FF"/>
          </a:solidFill>
          <a:ln w="9525">
            <a:noFill/>
            <a:miter lim="800000"/>
            <a:headEnd/>
            <a:tailEnd/>
          </a:ln>
          <a:effectLst/>
        </p:spPr>
        <p:txBody>
          <a:bodyPr>
            <a:spAutoFit/>
          </a:bodyPr>
          <a:lstStyle/>
          <a:p>
            <a:pPr algn="just" eaLnBrk="1" hangingPunct="1">
              <a:defRPr/>
            </a:pPr>
            <a:r>
              <a:rPr lang="en-US" sz="4000" b="1" i="0">
                <a:effectLst>
                  <a:outerShdw blurRad="38100" dist="38100" dir="2700000" algn="tl">
                    <a:srgbClr val="FFFFFF"/>
                  </a:outerShdw>
                </a:effectLst>
                <a:latin typeface="Arial" charset="0"/>
              </a:rPr>
              <a:t>When individuals with thyroid autoantibodies, goiter, or a strong family history of thyroid disease are excluded, </a:t>
            </a:r>
            <a:r>
              <a:rPr lang="en-US" sz="4000" b="1" i="0">
                <a:solidFill>
                  <a:srgbClr val="FFFF00"/>
                </a:solidFill>
                <a:effectLst>
                  <a:outerShdw blurRad="38100" dist="38100" dir="2700000" algn="tl">
                    <a:srgbClr val="000000"/>
                  </a:outerShdw>
                </a:effectLst>
                <a:latin typeface="Arial" charset="0"/>
              </a:rPr>
              <a:t>the upper bound of the 95% TSH concentration reference range decreases to between 2.5 and 3.0 mIU/L</a:t>
            </a:r>
            <a:r>
              <a:rPr lang="en-US" sz="4000" b="1" i="0">
                <a:effectLst>
                  <a:outerShdw blurRad="38100" dist="38100" dir="2700000" algn="tl">
                    <a:srgbClr val="FFFFFF"/>
                  </a:outerShdw>
                </a:effectLst>
                <a:latin typeface="Arial" charset="0"/>
              </a:rPr>
              <a:t>.</a:t>
            </a:r>
          </a:p>
        </p:txBody>
      </p:sp>
      <p:sp>
        <p:nvSpPr>
          <p:cNvPr id="1397764" name="Rectangle 4"/>
          <p:cNvSpPr>
            <a:spLocks noChangeArrowheads="1"/>
          </p:cNvSpPr>
          <p:nvPr/>
        </p:nvSpPr>
        <p:spPr bwMode="auto">
          <a:xfrm>
            <a:off x="4284663" y="74613"/>
            <a:ext cx="4630737" cy="519112"/>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TSH REFERENCE RANGE</a:t>
            </a:r>
            <a:endParaRPr lang="fr-FR" sz="2800" b="1" i="0">
              <a:solidFill>
                <a:srgbClr val="CC99FF"/>
              </a:solidFill>
              <a:effectLst>
                <a:outerShdw blurRad="38100" dist="38100" dir="2700000" algn="tl">
                  <a:srgbClr val="FFFFFF"/>
                </a:outerShdw>
              </a:effectLst>
              <a:latin typeface="Arial" charset="0"/>
            </a:endParaRPr>
          </a:p>
        </p:txBody>
      </p:sp>
      <p:pic>
        <p:nvPicPr>
          <p:cNvPr id="610308" name="Picture 7" descr="14693871_F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73025"/>
            <a:ext cx="4056063"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1798260"/>
      </p:ext>
    </p:extLst>
  </p:cSld>
  <p:clrMapOvr>
    <a:masterClrMapping/>
  </p:clrMapOvr>
  <p:transition xmlns:p14="http://schemas.microsoft.com/office/powerpoint/2010/main" spd="med">
    <p:random/>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1329" name="Picture 9" descr="161483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363" y="115888"/>
            <a:ext cx="8682037" cy="268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61930" name="Rectangle 10"/>
          <p:cNvSpPr>
            <a:spLocks noChangeArrowheads="1"/>
          </p:cNvSpPr>
          <p:nvPr/>
        </p:nvSpPr>
        <p:spPr bwMode="auto">
          <a:xfrm>
            <a:off x="4284663" y="749300"/>
            <a:ext cx="4630737" cy="519113"/>
          </a:xfrm>
          <a:prstGeom prst="rect">
            <a:avLst/>
          </a:prstGeom>
          <a:solidFill>
            <a:schemeClr val="tx1"/>
          </a:solidFill>
          <a:ln w="9525">
            <a:noFill/>
            <a:miter lim="800000"/>
            <a:headEnd/>
            <a:tailEnd/>
          </a:ln>
          <a:effectLst/>
        </p:spPr>
        <p:txBody>
          <a:bodyPr>
            <a:spAutoFit/>
          </a:bodyPr>
          <a:lstStyle/>
          <a:p>
            <a:pPr algn="ctr" eaLnBrk="1" hangingPunct="1">
              <a:defRPr/>
            </a:pPr>
            <a:r>
              <a:rPr lang="fr-BE" sz="2800" b="1" i="0">
                <a:solidFill>
                  <a:srgbClr val="CC99FF"/>
                </a:solidFill>
                <a:effectLst>
                  <a:outerShdw blurRad="38100" dist="38100" dir="2700000" algn="tl">
                    <a:srgbClr val="FFFFFF"/>
                  </a:outerShdw>
                </a:effectLst>
                <a:latin typeface="Arial" charset="0"/>
              </a:rPr>
              <a:t>TSH REFERENCE RANGE</a:t>
            </a:r>
            <a:endParaRPr lang="fr-FR" sz="2800" b="1" i="0">
              <a:solidFill>
                <a:srgbClr val="CC99FF"/>
              </a:solidFill>
              <a:effectLst>
                <a:outerShdw blurRad="38100" dist="38100" dir="2700000" algn="tl">
                  <a:srgbClr val="FFFFFF"/>
                </a:outerShdw>
              </a:effectLst>
              <a:latin typeface="Arial" charset="0"/>
            </a:endParaRPr>
          </a:p>
        </p:txBody>
      </p:sp>
      <p:sp>
        <p:nvSpPr>
          <p:cNvPr id="1361931" name="Rectangle 11"/>
          <p:cNvSpPr>
            <a:spLocks noChangeArrowheads="1"/>
          </p:cNvSpPr>
          <p:nvPr/>
        </p:nvSpPr>
        <p:spPr bwMode="auto">
          <a:xfrm>
            <a:off x="228600" y="2878138"/>
            <a:ext cx="8686800" cy="3863975"/>
          </a:xfrm>
          <a:prstGeom prst="rect">
            <a:avLst/>
          </a:prstGeom>
          <a:solidFill>
            <a:srgbClr val="CC99FF"/>
          </a:solidFill>
          <a:ln w="9525">
            <a:noFill/>
            <a:miter lim="800000"/>
            <a:headEnd/>
            <a:tailEnd/>
          </a:ln>
          <a:effectLst/>
        </p:spPr>
        <p:txBody>
          <a:bodyPr>
            <a:spAutoFit/>
          </a:bodyPr>
          <a:lstStyle/>
          <a:p>
            <a:pPr algn="just" eaLnBrk="1" hangingPunct="1">
              <a:lnSpc>
                <a:spcPct val="110000"/>
              </a:lnSpc>
              <a:defRPr/>
            </a:pPr>
            <a:r>
              <a:rPr lang="en-US" sz="2500" b="1" i="0">
                <a:effectLst>
                  <a:outerShdw blurRad="38100" dist="38100" dir="2700000" algn="tl">
                    <a:srgbClr val="FFFFFF"/>
                  </a:outerShdw>
                </a:effectLst>
                <a:latin typeface="Arial" charset="0"/>
                <a:ea typeface="ＭＳ Ｐゴシック" charset="-128"/>
                <a:cs typeface="ＭＳ Ｐゴシック" charset="-128"/>
              </a:rPr>
              <a:t>Debate and controversy currently surround (…) the </a:t>
            </a:r>
            <a:r>
              <a:rPr lang="en-US" sz="2500" b="1" i="0">
                <a:solidFill>
                  <a:srgbClr val="FFFF00"/>
                </a:solidFill>
                <a:effectLst>
                  <a:outerShdw blurRad="38100" dist="38100" dir="2700000" algn="tl">
                    <a:srgbClr val="000000"/>
                  </a:outerShdw>
                </a:effectLst>
                <a:latin typeface="Arial" charset="0"/>
                <a:ea typeface="ＭＳ Ｐゴシック" charset="-128"/>
                <a:cs typeface="ＭＳ Ｐゴシック" charset="-128"/>
              </a:rPr>
              <a:t>definition of the normal reference range for TSH</a:t>
            </a:r>
            <a:r>
              <a:rPr lang="en-US" sz="2500" b="1" i="0">
                <a:effectLst>
                  <a:outerShdw blurRad="38100" dist="38100" dir="2700000" algn="tl">
                    <a:srgbClr val="FFFFFF"/>
                  </a:outerShdw>
                </a:effectLst>
                <a:latin typeface="Arial" charset="0"/>
                <a:ea typeface="ＭＳ Ｐゴシック" charset="-128"/>
                <a:cs typeface="ＭＳ Ｐゴシック" charset="-128"/>
              </a:rPr>
              <a:t>. It has become clear that </a:t>
            </a:r>
            <a:r>
              <a:rPr lang="en-US" sz="2500" b="1" i="0">
                <a:solidFill>
                  <a:srgbClr val="FFFF00"/>
                </a:solidFill>
                <a:effectLst>
                  <a:outerShdw blurRad="38100" dist="38100" dir="2700000" algn="tl">
                    <a:srgbClr val="000000"/>
                  </a:outerShdw>
                </a:effectLst>
                <a:latin typeface="Arial" charset="0"/>
                <a:ea typeface="ＭＳ Ｐゴシック" charset="-128"/>
                <a:cs typeface="ＭＳ Ｐゴシック" charset="-128"/>
              </a:rPr>
              <a:t>previously accepted reference ranges are no longer valid</a:t>
            </a:r>
            <a:r>
              <a:rPr lang="en-US" sz="2500" b="1" i="0">
                <a:effectLst>
                  <a:outerShdw blurRad="38100" dist="38100" dir="2700000" algn="tl">
                    <a:srgbClr val="FFFFFF"/>
                  </a:outerShdw>
                </a:effectLst>
                <a:latin typeface="Arial" charset="0"/>
                <a:ea typeface="ＭＳ Ｐゴシック" charset="-128"/>
                <a:cs typeface="ＭＳ Ｐゴシック" charset="-128"/>
              </a:rPr>
              <a:t> as a result of both the development of more highly sensitive TSH assays and the appreciation that reference populations previously considered normal were contaminated with individuals with various degrees of thyroid dysfunction that served to increase mean TSH levels for the group.</a:t>
            </a:r>
            <a:r>
              <a:rPr lang="en-US" sz="2500">
                <a:latin typeface="Arial" charset="0"/>
                <a:ea typeface="ＭＳ Ｐゴシック" charset="-128"/>
                <a:cs typeface="ＭＳ Ｐゴシック" charset="-128"/>
              </a:rPr>
              <a:t> </a:t>
            </a:r>
          </a:p>
        </p:txBody>
      </p:sp>
      <p:sp>
        <p:nvSpPr>
          <p:cNvPr id="611332" name="Rectangle 12"/>
          <p:cNvSpPr>
            <a:spLocks noChangeArrowheads="1"/>
          </p:cNvSpPr>
          <p:nvPr/>
        </p:nvSpPr>
        <p:spPr bwMode="auto">
          <a:xfrm>
            <a:off x="539750" y="1268413"/>
            <a:ext cx="8135938" cy="792162"/>
          </a:xfrm>
          <a:prstGeom prst="rect">
            <a:avLst/>
          </a:prstGeom>
          <a:noFill/>
          <a:ln w="38100">
            <a:solidFill>
              <a:srgbClr val="FF0066"/>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2939668584"/>
      </p:ext>
    </p:extLst>
  </p:cSld>
  <p:clrMapOvr>
    <a:masterClrMapping/>
  </p:clrMapOvr>
  <p:transition xmlns:p14="http://schemas.microsoft.com/office/powerpoint/2010/main" spd="med">
    <p:random/>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TotalTime>
  <Words>812</Words>
  <Application>Microsoft Macintosh PowerPoint</Application>
  <PresentationFormat>Présentation à l'écran (4:3)</PresentationFormat>
  <Paragraphs>40</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Georges MOUTON</dc:creator>
  <cp:lastModifiedBy>Georges MOUTON</cp:lastModifiedBy>
  <cp:revision>3</cp:revision>
  <dcterms:created xsi:type="dcterms:W3CDTF">2016-03-05T09:20:38Z</dcterms:created>
  <dcterms:modified xsi:type="dcterms:W3CDTF">2016-03-05T09:35:42Z</dcterms:modified>
</cp:coreProperties>
</file>